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Override1.xml" ContentType="application/vnd.openxmlformats-officedocument.themeOverrid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drawings/drawing1.xml" ContentType="application/vnd.openxmlformats-officedocument.drawingml.chartshape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2.xml" ContentType="application/vnd.openxmlformats-officedocument.drawingml.chartshapes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3.xml" ContentType="application/vnd.openxmlformats-officedocument.drawingml.chartshapes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drawings/drawing4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4"/>
  </p:notesMasterIdLst>
  <p:sldIdLst>
    <p:sldId id="261" r:id="rId3"/>
    <p:sldId id="259" r:id="rId4"/>
    <p:sldId id="350" r:id="rId5"/>
    <p:sldId id="264" r:id="rId6"/>
    <p:sldId id="269" r:id="rId7"/>
    <p:sldId id="343" r:id="rId8"/>
    <p:sldId id="351" r:id="rId9"/>
    <p:sldId id="277" r:id="rId10"/>
    <p:sldId id="352" r:id="rId11"/>
    <p:sldId id="357" r:id="rId12"/>
    <p:sldId id="354" r:id="rId13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3F573"/>
    <a:srgbClr val="D8F2C4"/>
    <a:srgbClr val="C9EC68"/>
    <a:srgbClr val="95C4DB"/>
    <a:srgbClr val="90F2EB"/>
    <a:srgbClr val="ECE224"/>
    <a:srgbClr val="53C7E7"/>
    <a:srgbClr val="34D7E8"/>
    <a:srgbClr val="A1ABDF"/>
    <a:srgbClr val="B8DF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8603FDC-E32A-4AB5-989C-0864C3EAD2B8}" styleName="Стиль из темы 2 - акцент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Средний стиль 2 —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A111915-BE36-4E01-A7E5-04B1672EAD32}" styleName="Светлый стиль 2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1E4AEA4-8DFA-4A89-87EB-49C32662AFE0}" styleName="Средний стиль 2 —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23" autoAdjust="0"/>
    <p:restoredTop sz="88355" autoAdjust="0"/>
  </p:normalViewPr>
  <p:slideViewPr>
    <p:cSldViewPr snapToGrid="0">
      <p:cViewPr>
        <p:scale>
          <a:sx n="63" d="100"/>
          <a:sy n="63" d="100"/>
        </p:scale>
        <p:origin x="1373" y="403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86" d="100"/>
          <a:sy n="86" d="100"/>
        </p:scale>
        <p:origin x="2718" y="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3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Relationship Id="rId4" Type="http://schemas.openxmlformats.org/officeDocument/2006/relationships/chartUserShapes" Target="../drawings/drawing4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"/>
          <c:y val="7.9609551163406206E-2"/>
          <c:w val="0.99748153214976698"/>
          <c:h val="0.90697958055955674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 (факт)</c:v>
                </c:pt>
              </c:strCache>
            </c:strRef>
          </c:cat>
          <c:val>
            <c:numRef>
              <c:f>Лист1!$B$2</c:f>
              <c:numCache>
                <c:formatCode>#\ ##0.0</c:formatCode>
                <c:ptCount val="1"/>
                <c:pt idx="0">
                  <c:v>1159356.1000000001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6.6184083985266772E-17"/>
                  <c:y val="0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 (факт)</c:v>
                </c:pt>
              </c:strCache>
            </c:strRef>
          </c:cat>
          <c:val>
            <c:numRef>
              <c:f>Лист1!$C$2</c:f>
              <c:numCache>
                <c:formatCode>#\ ##0.0</c:formatCode>
                <c:ptCount val="1"/>
                <c:pt idx="0">
                  <c:v>1203982.7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ДЕФИЦИТ/ПРОФИЦИТ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7.2201652963039291E-3"/>
                  <c:y val="0.13653854966793891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</c:f>
              <c:strCache>
                <c:ptCount val="1"/>
                <c:pt idx="0">
                  <c:v>2023 год (факт)</c:v>
                </c:pt>
              </c:strCache>
            </c:strRef>
          </c:cat>
          <c:val>
            <c:numRef>
              <c:f>Лист1!$D$2</c:f>
              <c:numCache>
                <c:formatCode>#\ ##0.0</c:formatCode>
                <c:ptCount val="1"/>
                <c:pt idx="0">
                  <c:v>-44626.6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03653048"/>
        <c:axId val="503653832"/>
      </c:barChart>
      <c:catAx>
        <c:axId val="503653048"/>
        <c:scaling>
          <c:orientation val="minMax"/>
        </c:scaling>
        <c:delete val="1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3653832"/>
        <c:crosses val="autoZero"/>
        <c:auto val="1"/>
        <c:lblAlgn val="ctr"/>
        <c:lblOffset val="100"/>
        <c:noMultiLvlLbl val="0"/>
      </c:catAx>
      <c:valAx>
        <c:axId val="503653832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503653048"/>
        <c:crosses val="autoZero"/>
        <c:crossBetween val="between"/>
      </c:valAx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800" b="0" i="0" u="none" strike="noStrike" kern="1200" spc="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</a:rPr>
              <a:t>Динамика доходов и расходов районного бюджета  </a:t>
            </a:r>
            <a:endParaRPr lang="ru-RU" sz="2800" dirty="0">
              <a:solidFill>
                <a:schemeClr val="accent1">
                  <a:lumMod val="5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800" b="0" i="0" u="none" strike="noStrike" kern="1200" spc="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299041219419129E-3"/>
          <c:y val="0.11828961413994238"/>
          <c:w val="0.9733807031057593"/>
          <c:h val="0.76558456289696508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Лист1!$B$2:$B$4</c:f>
              <c:numCache>
                <c:formatCode>0.0</c:formatCode>
                <c:ptCount val="3"/>
                <c:pt idx="0" formatCode="General">
                  <c:v>1110285.8999999999</c:v>
                </c:pt>
                <c:pt idx="1">
                  <c:v>1160351.1000000001</c:v>
                </c:pt>
                <c:pt idx="2">
                  <c:v>1159356.1000000001</c:v>
                </c:pt>
              </c:numCache>
            </c:numRef>
          </c:val>
          <c:shape val="cylinder"/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Лист1!$C$2:$C$4</c:f>
              <c:numCache>
                <c:formatCode>0.0</c:formatCode>
                <c:ptCount val="3"/>
                <c:pt idx="0" formatCode="General">
                  <c:v>1101922.6000000001</c:v>
                </c:pt>
                <c:pt idx="1">
                  <c:v>1097988.8999999999</c:v>
                </c:pt>
                <c:pt idx="2">
                  <c:v>1203982.7</c:v>
                </c:pt>
              </c:numCache>
            </c:numRef>
          </c:val>
          <c:shape val="cylinder"/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дефицит, профицит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  <a:sp3d/>
          </c:spPr>
          <c:invertIfNegative val="0"/>
          <c:cat>
            <c:strRef>
              <c:f>Лист1!$A$2:$A$4</c:f>
              <c:strCache>
                <c:ptCount val="3"/>
                <c:pt idx="0">
                  <c:v>2022 год</c:v>
                </c:pt>
                <c:pt idx="1">
                  <c:v>2023 год</c:v>
                </c:pt>
                <c:pt idx="2">
                  <c:v>2024 год</c:v>
                </c:pt>
              </c:strCache>
            </c:str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8363.2999999999993</c:v>
                </c:pt>
                <c:pt idx="1">
                  <c:v>62362.2</c:v>
                </c:pt>
                <c:pt idx="2">
                  <c:v>-44626.6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503678920"/>
        <c:axId val="503693816"/>
        <c:axId val="0"/>
      </c:bar3DChart>
      <c:catAx>
        <c:axId val="50367892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rgbClr val="0070C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3693816"/>
        <c:crosses val="autoZero"/>
        <c:auto val="1"/>
        <c:lblAlgn val="ctr"/>
        <c:lblOffset val="100"/>
        <c:noMultiLvlLbl val="0"/>
      </c:catAx>
      <c:valAx>
        <c:axId val="503693816"/>
        <c:scaling>
          <c:orientation val="minMax"/>
        </c:scaling>
        <c:delete val="1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503678920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rgbClr val="0070C0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1.4062499134934847E-2"/>
          <c:w val="0.96562499999999996"/>
          <c:h val="0.94843750317190556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</c:dPt>
          <c:dLbls>
            <c:dLbl>
              <c:idx val="0"/>
              <c:layout>
                <c:manualLayout>
                  <c:x val="-0.26374926181102371"/>
                  <c:y val="-0.31347395955499757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0700775098425198"/>
                      <c:h val="0.14435155362010621"/>
                    </c:manualLayout>
                  </c15:layout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>
                        <a:lumMod val="95000"/>
                        <a:lumOff val="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Лист1!$A$2:$A$3</c:f>
              <c:strCache>
                <c:ptCount val="2"/>
                <c:pt idx="0">
                  <c:v>Программная часть</c:v>
                </c:pt>
                <c:pt idx="1">
                  <c:v>Непрограммная часть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1047707.1</c:v>
                </c:pt>
                <c:pt idx="1">
                  <c:v>50281.8</c:v>
                </c:pt>
              </c:numCache>
            </c:numRef>
          </c:val>
        </c:ser>
        <c:dLbls>
          <c:dLblPos val="in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5191575938944466"/>
          <c:y val="0.17003903254283675"/>
          <c:w val="0.50386170610487679"/>
          <c:h val="0.82861079246737834"/>
        </c:manualLayout>
      </c:layout>
      <c:doughnut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Структура расходов районного бюджета в 2023 году</c:v>
                </c:pt>
              </c:strCache>
            </c:strRef>
          </c:tx>
          <c:dPt>
            <c:idx val="0"/>
            <c:bubble3D val="0"/>
            <c:spPr>
              <a:solidFill>
                <a:schemeClr val="accent6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5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6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4"/>
            <c:bubble3D val="0"/>
            <c:spPr>
              <a:solidFill>
                <a:schemeClr val="accent5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5"/>
            <c:bubble3D val="0"/>
            <c:spPr>
              <a:solidFill>
                <a:schemeClr val="accent4">
                  <a:lumMod val="6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6"/>
            <c:bubble3D val="0"/>
            <c:spPr>
              <a:solidFill>
                <a:schemeClr val="accent6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7"/>
            <c:bubble3D val="0"/>
            <c:spPr>
              <a:solidFill>
                <a:schemeClr val="accent5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8"/>
            <c:bubble3D val="0"/>
            <c:spPr>
              <a:solidFill>
                <a:schemeClr val="accent4">
                  <a:lumMod val="80000"/>
                  <a:lumOff val="2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9"/>
            <c:bubble3D val="0"/>
            <c:spPr>
              <a:solidFill>
                <a:schemeClr val="accent6">
                  <a:lumMod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0"/>
            <c:bubble3D val="0"/>
            <c:spPr>
              <a:solidFill>
                <a:schemeClr val="accent5">
                  <a:lumMod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1"/>
            <c:bubble3D val="0"/>
            <c:spPr>
              <a:solidFill>
                <a:schemeClr val="accent4">
                  <a:lumMod val="8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dLbl>
              <c:idx val="0"/>
              <c:layout>
                <c:manualLayout>
                  <c:x val="-1.2753903662549644E-2"/>
                  <c:y val="-0.23194717913544635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2116829191931726"/>
                  <c:y val="-0.2182412094592609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1870009941625384"/>
                      <c:h val="0.11989560550583164"/>
                    </c:manualLayout>
                  </c15:layout>
                </c:ext>
              </c:extLst>
            </c:dLbl>
            <c:dLbl>
              <c:idx val="2"/>
              <c:layout>
                <c:manualLayout>
                  <c:x val="0.30644679120335255"/>
                  <c:y val="-0.160254414675399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3720776724945705"/>
                  <c:y val="-4.63894358270893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4"/>
              <c:layout>
                <c:manualLayout>
                  <c:x val="0.2859315248466428"/>
                  <c:y val="5.060665726591556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5"/>
              <c:layout>
                <c:manualLayout>
                  <c:x val="0.26156964604804983"/>
                  <c:y val="0.1749612272977755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6"/>
              <c:layout>
                <c:manualLayout>
                  <c:x val="-0.39043116285113338"/>
                  <c:y val="-1.8735089258155881E-3"/>
                </c:manualLayout>
              </c:layout>
              <c:tx>
                <c:rich>
                  <a:bodyPr/>
                  <a:lstStyle/>
                  <a:p>
                    <a:fld id="{A36E67D5-6429-40DB-955D-9CEDC5F53384}" type="CATEGORYNAME">
                      <a:rPr lang="ru-RU" sz="1100" dirty="0"/>
                      <a:pPr/>
                      <a:t>[ИМЯ КАТЕГОРИИ]</a:t>
                    </a:fld>
                    <a:endParaRPr lang="ru-RU" sz="1100" baseline="0" dirty="0"/>
                  </a:p>
                  <a:p>
                    <a:fld id="{41F42D52-953A-47B3-B141-F6F37FC3D689}" type="VALUE">
                      <a:rPr lang="ru-RU" sz="1100" dirty="0"/>
                      <a:pPr/>
                      <a:t>[ЗНАЧЕНИЕ]</a:t>
                    </a:fld>
                    <a:endParaRPr lang="ru-RU"/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3177858171865633"/>
                      <c:h val="9.1281758043395209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7"/>
              <c:layout>
                <c:manualLayout>
                  <c:x val="-0.22695013407110215"/>
                  <c:y val="8.4329153801235707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8"/>
              <c:layout>
                <c:manualLayout>
                  <c:x val="-0.26669846263722741"/>
                  <c:y val="5.693248942415501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9"/>
              <c:layout>
                <c:manualLayout>
                  <c:x val="-0.27695609581558228"/>
                  <c:y val="-6.6067588777077952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0"/>
              <c:layout>
                <c:manualLayout>
                  <c:x val="-0.30131792413369696"/>
                  <c:y val="-4.84980465465024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00C8D27-12D1-4C31-B54B-41E037D2C6A4}" type="CATEGORYNAME">
                      <a:rPr lang="ru-RU" sz="110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1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 sz="1100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pPr>
                      <a:defRPr sz="1100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fld id="{0CC98D23-0FB4-4B8E-8D80-BF69D43368A5}" type="VALUE">
                      <a:rPr lang="ru-RU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1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pPr>
                      <a:defRPr sz="1100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1969978451903058"/>
                      <c:h val="7.4412872288090015E-2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1"/>
              <c:layout>
                <c:manualLayout>
                  <c:x val="-0.2359255631021627"/>
                  <c:y val="-0.1226940805984071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100" b="1" i="0" u="none" strike="noStrike" kern="1200" baseline="0">
                        <a:solidFill>
                          <a:schemeClr val="tx2">
                            <a:lumMod val="7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A073519-465D-4EC4-8C17-26D872AF0103}" type="CATEGORYNAME"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1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[ИМЯ КАТЕГОРИИ]</a:t>
                    </a:fld>
                    <a:endParaRPr lang="ru-RU" sz="1100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pPr>
                      <a:defRPr sz="1100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fld id="{09B609ED-C081-4755-A59F-064751AFF35D}" type="VALUE">
                      <a:rPr lang="ru-RU" sz="1100" dirty="0">
                        <a:solidFill>
                          <a:schemeClr val="tx2">
                            <a:lumMod val="75000"/>
                          </a:schemeClr>
                        </a:solidFill>
                      </a:rPr>
                      <a:pPr>
                        <a:defRPr sz="1100">
                          <a:solidFill>
                            <a:schemeClr val="tx2">
                              <a:lumMod val="75000"/>
                            </a:schemeClr>
                          </a:solidFill>
                        </a:defRPr>
                      </a:pPr>
                      <a:t>[ЗНАЧЕНИЕ]</a:t>
                    </a:fld>
                    <a:endParaRPr lang="ru-RU" sz="1100" baseline="0" dirty="0">
                      <a:solidFill>
                        <a:schemeClr val="tx2">
                          <a:lumMod val="75000"/>
                        </a:schemeClr>
                      </a:solidFill>
                    </a:endParaRPr>
                  </a:p>
                  <a:p>
                    <a:pPr>
                      <a:defRPr sz="1100">
                        <a:solidFill>
                          <a:schemeClr val="tx2">
                            <a:lumMod val="75000"/>
                          </a:schemeClr>
                        </a:solidFill>
                      </a:defRPr>
                    </a:pPr>
                    <a:endParaRPr lang="ru-RU"/>
                  </a:p>
                </c:rich>
              </c:tx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2761051968743701"/>
                      <c:h val="0.1245134629813464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2"/>
              <c:layout>
                <c:manualLayout>
                  <c:x val="-0.16412213085367841"/>
                  <c:y val="-0.20836585491795262"/>
                </c:manualLayout>
              </c:layout>
              <c:numFmt formatCode="#,##0.0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100" b="1" i="0" u="none" strike="noStrike" kern="1200" baseline="0">
                      <a:solidFill>
                        <a:schemeClr val="tx2">
                          <a:lumMod val="7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layout>
                    <c:manualLayout>
                      <c:w val="0.2131536174462148"/>
                      <c:h val="0.1021411032483729"/>
                    </c:manualLayout>
                  </c15:layout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00" b="1" i="0" u="none" strike="noStrike" kern="1200" baseline="0">
                    <a:solidFill>
                      <a:schemeClr val="tx2">
                        <a:lumMod val="7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Лист1!$A$2:$A$14</c:f>
              <c:strCache>
                <c:ptCount val="13"/>
                <c:pt idx="0">
                  <c:v>Общегосударственные вопросы</c:v>
                </c:pt>
                <c:pt idx="1">
                  <c:v>Национальная оборона</c:v>
                </c:pt>
                <c:pt idx="2">
                  <c:v>Национальная безопасность и правоохранительная деятельность</c:v>
                </c:pt>
                <c:pt idx="3">
                  <c:v>Национальная экономика</c:v>
                </c:pt>
                <c:pt idx="4">
                  <c:v>Жилищно-коммунальное хозяйство</c:v>
                </c:pt>
                <c:pt idx="5">
                  <c:v>Охрана окружающей среды</c:v>
                </c:pt>
                <c:pt idx="6">
                  <c:v>Образование</c:v>
                </c:pt>
                <c:pt idx="7">
                  <c:v>Культура,кинематография</c:v>
                </c:pt>
                <c:pt idx="8">
                  <c:v>Здравоохранение</c:v>
                </c:pt>
                <c:pt idx="9">
                  <c:v>Социальная политика</c:v>
                </c:pt>
                <c:pt idx="10">
                  <c:v>Физическая культура и спорт</c:v>
                </c:pt>
                <c:pt idx="11">
                  <c:v>Обслуживание государственного и муниципального долга</c:v>
                </c:pt>
                <c:pt idx="12">
                  <c:v>Межбюджетные трансферты </c:v>
                </c:pt>
              </c:strCache>
            </c:strRef>
          </c:cat>
          <c:val>
            <c:numRef>
              <c:f>Лист1!$B$2:$B$14</c:f>
              <c:numCache>
                <c:formatCode>#,##0.00</c:formatCode>
                <c:ptCount val="13"/>
                <c:pt idx="0">
                  <c:v>71026.100000000006</c:v>
                </c:pt>
                <c:pt idx="1">
                  <c:v>1490.1</c:v>
                </c:pt>
                <c:pt idx="2">
                  <c:v>7986.3</c:v>
                </c:pt>
                <c:pt idx="3">
                  <c:v>22110.400000000001</c:v>
                </c:pt>
                <c:pt idx="4">
                  <c:v>47502.6</c:v>
                </c:pt>
                <c:pt idx="5">
                  <c:v>11880.3</c:v>
                </c:pt>
                <c:pt idx="6">
                  <c:v>740238.4</c:v>
                </c:pt>
                <c:pt idx="7">
                  <c:v>103109.6</c:v>
                </c:pt>
                <c:pt idx="8">
                  <c:v>47.4</c:v>
                </c:pt>
                <c:pt idx="9">
                  <c:v>50064.7</c:v>
                </c:pt>
                <c:pt idx="10">
                  <c:v>38640.300000000003</c:v>
                </c:pt>
                <c:pt idx="11">
                  <c:v>38.299999999999997</c:v>
                </c:pt>
                <c:pt idx="12">
                  <c:v>109848.2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  <c:holeSize val="50"/>
      </c:doughnut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2022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"Развитие образование"</c:v>
                </c:pt>
                <c:pt idx="1">
                  <c:v>"Реформирование и модернизация жилищно-коммунального хозяйства и повышение энергетической эффективности"</c:v>
                </c:pt>
                <c:pt idx="2">
                  <c:v>"Развитие культуры"</c:v>
                </c:pt>
                <c:pt idx="3">
                  <c:v>"Развитие сельского хозяйства и регулирования рынка сельскохозяйственной продукции, сырья и продовольствия"</c:v>
                </c:pt>
                <c:pt idx="4">
                  <c:v>"Содействие развитию местного самоуправления"</c:v>
                </c:pt>
                <c:pt idx="5">
                  <c:v>"Управление муниципальными финансами"</c:v>
                </c:pt>
              </c:strCache>
            </c:strRef>
          </c:cat>
          <c:val>
            <c:numRef>
              <c:f>Лист1!$B$2:$B$7</c:f>
              <c:numCache>
                <c:formatCode>#,##0.00</c:formatCode>
                <c:ptCount val="6"/>
                <c:pt idx="0">
                  <c:v>572024.5</c:v>
                </c:pt>
                <c:pt idx="1">
                  <c:v>185195.3</c:v>
                </c:pt>
                <c:pt idx="2">
                  <c:v>127227.5</c:v>
                </c:pt>
                <c:pt idx="3">
                  <c:v>5193.1000000000004</c:v>
                </c:pt>
                <c:pt idx="4">
                  <c:v>55545.3</c:v>
                </c:pt>
                <c:pt idx="5">
                  <c:v>108594.3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2023</c:v>
                </c:pt>
              </c:strCache>
            </c:strRef>
          </c:tx>
          <c:spPr>
            <a:solidFill>
              <a:schemeClr val="accent5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"Развитие образование"</c:v>
                </c:pt>
                <c:pt idx="1">
                  <c:v>"Реформирование и модернизация жилищно-коммунального хозяйства и повышение энергетической эффективности"</c:v>
                </c:pt>
                <c:pt idx="2">
                  <c:v>"Развитие культуры"</c:v>
                </c:pt>
                <c:pt idx="3">
                  <c:v>"Развитие сельского хозяйства и регулирования рынка сельскохозяйственной продукции, сырья и продовольствия"</c:v>
                </c:pt>
                <c:pt idx="4">
                  <c:v>"Содействие развитию местного самоуправления"</c:v>
                </c:pt>
                <c:pt idx="5">
                  <c:v>"Управление муниципальными финансами"</c:v>
                </c:pt>
              </c:strCache>
            </c:strRef>
          </c:cat>
          <c:val>
            <c:numRef>
              <c:f>Лист1!$C$2:$C$7</c:f>
              <c:numCache>
                <c:formatCode>#,##0.00</c:formatCode>
                <c:ptCount val="6"/>
                <c:pt idx="0">
                  <c:v>685794.7</c:v>
                </c:pt>
                <c:pt idx="1">
                  <c:v>51876.6</c:v>
                </c:pt>
                <c:pt idx="2">
                  <c:v>157140.70000000001</c:v>
                </c:pt>
                <c:pt idx="3">
                  <c:v>5622.7</c:v>
                </c:pt>
                <c:pt idx="4">
                  <c:v>53583.6</c:v>
                </c:pt>
                <c:pt idx="5">
                  <c:v>93688.8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2024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1064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Лист1!$A$2:$A$7</c:f>
              <c:strCache>
                <c:ptCount val="6"/>
                <c:pt idx="0">
                  <c:v>"Развитие образование"</c:v>
                </c:pt>
                <c:pt idx="1">
                  <c:v>"Реформирование и модернизация жилищно-коммунального хозяйства и повышение энергетической эффективности"</c:v>
                </c:pt>
                <c:pt idx="2">
                  <c:v>"Развитие культуры"</c:v>
                </c:pt>
                <c:pt idx="3">
                  <c:v>"Развитие сельского хозяйства и регулирования рынка сельскохозяйственной продукции, сырья и продовольствия"</c:v>
                </c:pt>
                <c:pt idx="4">
                  <c:v>"Содействие развитию местного самоуправления"</c:v>
                </c:pt>
                <c:pt idx="5">
                  <c:v>"Управление муниципальными финансами"</c:v>
                </c:pt>
              </c:strCache>
            </c:strRef>
          </c:cat>
          <c:val>
            <c:numRef>
              <c:f>Лист1!$D$2:$D$7</c:f>
              <c:numCache>
                <c:formatCode>#,##0.00</c:formatCode>
                <c:ptCount val="6"/>
                <c:pt idx="0">
                  <c:v>756846.7</c:v>
                </c:pt>
                <c:pt idx="1">
                  <c:v>52109.2</c:v>
                </c:pt>
                <c:pt idx="2">
                  <c:v>159835.70000000001</c:v>
                </c:pt>
                <c:pt idx="3">
                  <c:v>6139.7</c:v>
                </c:pt>
                <c:pt idx="4">
                  <c:v>63618</c:v>
                </c:pt>
                <c:pt idx="5">
                  <c:v>109622.3</c:v>
                </c:pt>
              </c:numCache>
            </c:numRef>
          </c:val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503722824"/>
        <c:axId val="503720472"/>
      </c:barChart>
      <c:catAx>
        <c:axId val="50372282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64" b="0" i="0" u="none" strike="noStrike" kern="1200" cap="all" spc="120" normalizeH="0" baseline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03720472"/>
        <c:crosses val="autoZero"/>
        <c:auto val="1"/>
        <c:lblAlgn val="ctr"/>
        <c:lblOffset val="100"/>
        <c:noMultiLvlLbl val="0"/>
      </c:catAx>
      <c:valAx>
        <c:axId val="503720472"/>
        <c:scaling>
          <c:orientation val="minMax"/>
        </c:scaling>
        <c:delete val="1"/>
        <c:axPos val="r"/>
        <c:numFmt formatCode="#,##0.00" sourceLinked="1"/>
        <c:majorTickMark val="none"/>
        <c:minorTickMark val="none"/>
        <c:tickLblPos val="nextTo"/>
        <c:crossAx val="503722824"/>
        <c:crosses val="max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80196301766155442"/>
          <c:y val="7.7588985435264463E-2"/>
          <c:w val="0.1502468112888054"/>
          <c:h val="4.2912867850056935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solidFill>
            <a:schemeClr val="tx1">
              <a:lumMod val="75000"/>
              <a:lumOff val="25000"/>
            </a:schemeClr>
          </a:solidFill>
        </a:defRPr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3">
  <a:schemeClr val="accent6"/>
  <a:schemeClr val="accent5"/>
  <a:schemeClr val="accent4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defRPr sz="1197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64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1064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064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50190E-09DE-43E6-9830-4BED51F06685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30F3CCE5-662C-4B32-A4C9-20EFFFB450CF}">
      <dgm:prSet phldrT="[Текст]" custT="1"/>
      <dgm:spPr/>
      <dgm:t>
        <a:bodyPr/>
        <a:lstStyle/>
        <a:p>
          <a:pPr>
            <a:lnSpc>
              <a:spcPct val="100000"/>
            </a:lnSpc>
          </a:pPr>
          <a:r>
            <a:rPr lang="en-US" sz="2600" b="1" dirty="0" smtClean="0"/>
            <a:t>1 1</a:t>
          </a:r>
          <a:r>
            <a:rPr lang="ru-RU" sz="2600" b="1" dirty="0" smtClean="0"/>
            <a:t>59</a:t>
          </a:r>
          <a:r>
            <a:rPr lang="en-US" sz="2600" b="1" dirty="0" smtClean="0"/>
            <a:t> 35</a:t>
          </a:r>
          <a:r>
            <a:rPr lang="ru-RU" sz="2600" b="1" dirty="0" smtClean="0"/>
            <a:t>6</a:t>
          </a:r>
          <a:r>
            <a:rPr lang="en-US" sz="2600" b="1" dirty="0" smtClean="0"/>
            <a:t>,1</a:t>
          </a:r>
          <a:endParaRPr lang="ru-RU" sz="2600" b="1" dirty="0" smtClean="0"/>
        </a:p>
      </dgm:t>
    </dgm:pt>
    <dgm:pt modelId="{BBA4A13A-4702-4626-A4E1-F99A7FED21FD}" type="parTrans" cxnId="{85EE80A6-83F3-4DC4-8C3C-ECBDAC57B4AD}">
      <dgm:prSet/>
      <dgm:spPr/>
      <dgm:t>
        <a:bodyPr/>
        <a:lstStyle/>
        <a:p>
          <a:endParaRPr lang="ru-RU"/>
        </a:p>
      </dgm:t>
    </dgm:pt>
    <dgm:pt modelId="{2647F469-CA13-4478-B6FD-3BDDF3CC9485}" type="sibTrans" cxnId="{85EE80A6-83F3-4DC4-8C3C-ECBDAC57B4AD}">
      <dgm:prSet/>
      <dgm:spPr/>
      <dgm:t>
        <a:bodyPr/>
        <a:lstStyle/>
        <a:p>
          <a:endParaRPr lang="ru-RU"/>
        </a:p>
      </dgm:t>
    </dgm:pt>
    <dgm:pt modelId="{53DB9C8A-8EB3-400F-9B96-4D82FA8BC81F}">
      <dgm:prSet phldrT="[Текст]" custT="1"/>
      <dgm:spPr/>
      <dgm:t>
        <a:bodyPr/>
        <a:lstStyle/>
        <a:p>
          <a:r>
            <a:rPr lang="ru-RU" sz="1000" b="1" dirty="0" smtClean="0"/>
            <a:t>981 547,1</a:t>
          </a:r>
        </a:p>
        <a:p>
          <a:r>
            <a:rPr lang="ru-RU" sz="1000" b="1" dirty="0" smtClean="0"/>
            <a:t>Безвозмездные поступления</a:t>
          </a:r>
          <a:endParaRPr lang="ru-RU" sz="1000" b="1" dirty="0"/>
        </a:p>
      </dgm:t>
    </dgm:pt>
    <dgm:pt modelId="{7AC5167B-A6FF-48A3-A31C-67AEC7FF7EF6}" type="parTrans" cxnId="{15978EFC-F9B5-4E7B-B30B-05E4BB7909A2}">
      <dgm:prSet/>
      <dgm:spPr/>
      <dgm:t>
        <a:bodyPr/>
        <a:lstStyle/>
        <a:p>
          <a:endParaRPr lang="ru-RU"/>
        </a:p>
      </dgm:t>
    </dgm:pt>
    <dgm:pt modelId="{D9884008-4F86-4CD7-A244-11A5F990BCDD}" type="sibTrans" cxnId="{15978EFC-F9B5-4E7B-B30B-05E4BB7909A2}">
      <dgm:prSet/>
      <dgm:spPr/>
      <dgm:t>
        <a:bodyPr/>
        <a:lstStyle/>
        <a:p>
          <a:endParaRPr lang="ru-RU"/>
        </a:p>
      </dgm:t>
    </dgm:pt>
    <dgm:pt modelId="{1F7E2139-1EBB-4C33-864D-39A2D084AFAA}">
      <dgm:prSet phldrT="[Текст]" custT="1"/>
      <dgm:spPr/>
      <dgm:t>
        <a:bodyPr/>
        <a:lstStyle/>
        <a:p>
          <a:r>
            <a:rPr lang="ru-RU" sz="900" b="1" dirty="0" smtClean="0"/>
            <a:t>692,5</a:t>
          </a:r>
          <a:endParaRPr lang="ru-RU" sz="900" b="1" dirty="0" smtClean="0"/>
        </a:p>
        <a:p>
          <a:r>
            <a:rPr lang="ru-RU" sz="900" b="1" dirty="0" smtClean="0"/>
            <a:t> Платежи при пользовании природными ресурсами </a:t>
          </a:r>
          <a:endParaRPr lang="ru-RU" sz="900" b="1" dirty="0"/>
        </a:p>
      </dgm:t>
    </dgm:pt>
    <dgm:pt modelId="{A7E1404F-9FA4-47D7-A026-0E6D02A06107}" type="parTrans" cxnId="{9847E69A-5055-44E3-8FE6-0B1FD9158B36}">
      <dgm:prSet/>
      <dgm:spPr/>
      <dgm:t>
        <a:bodyPr/>
        <a:lstStyle/>
        <a:p>
          <a:endParaRPr lang="ru-RU"/>
        </a:p>
      </dgm:t>
    </dgm:pt>
    <dgm:pt modelId="{8199E1F6-98AF-4F45-9412-4F5EAF5B7F3F}" type="sibTrans" cxnId="{9847E69A-5055-44E3-8FE6-0B1FD9158B36}">
      <dgm:prSet/>
      <dgm:spPr/>
      <dgm:t>
        <a:bodyPr/>
        <a:lstStyle/>
        <a:p>
          <a:endParaRPr lang="ru-RU"/>
        </a:p>
      </dgm:t>
    </dgm:pt>
    <dgm:pt modelId="{52D10C32-8AAD-4537-B3A7-38DC7FD6BDF4}">
      <dgm:prSet phldrT="[Текст]" custT="1"/>
      <dgm:spPr/>
      <dgm:t>
        <a:bodyPr/>
        <a:lstStyle/>
        <a:p>
          <a:r>
            <a:rPr lang="ru-RU" sz="1000" b="1" dirty="0" smtClean="0"/>
            <a:t>7 448,1</a:t>
          </a:r>
          <a:endParaRPr lang="ru-RU" sz="1000" b="1" dirty="0" smtClean="0"/>
        </a:p>
        <a:p>
          <a:r>
            <a:rPr lang="ru-RU" sz="1000" b="1" dirty="0" smtClean="0"/>
            <a:t>Государственная пошлина</a:t>
          </a:r>
          <a:endParaRPr lang="ru-RU" sz="1000" b="1" dirty="0"/>
        </a:p>
      </dgm:t>
    </dgm:pt>
    <dgm:pt modelId="{C24E94C5-EF74-4A53-B015-FBBC18DB40AE}" type="parTrans" cxnId="{F3EA6E84-3A34-40F9-B04C-85CF606B3155}">
      <dgm:prSet/>
      <dgm:spPr/>
      <dgm:t>
        <a:bodyPr/>
        <a:lstStyle/>
        <a:p>
          <a:endParaRPr lang="ru-RU"/>
        </a:p>
      </dgm:t>
    </dgm:pt>
    <dgm:pt modelId="{657890FB-B04D-4E5E-B256-940A5ACD8A13}" type="sibTrans" cxnId="{F3EA6E84-3A34-40F9-B04C-85CF606B3155}">
      <dgm:prSet/>
      <dgm:spPr/>
      <dgm:t>
        <a:bodyPr/>
        <a:lstStyle/>
        <a:p>
          <a:endParaRPr lang="ru-RU"/>
        </a:p>
      </dgm:t>
    </dgm:pt>
    <dgm:pt modelId="{72CAD314-98AA-4683-BDEF-8D0B37D8F33E}">
      <dgm:prSet phldrT="[Текст]" custT="1"/>
      <dgm:spPr/>
      <dgm:t>
        <a:bodyPr/>
        <a:lstStyle/>
        <a:p>
          <a:r>
            <a:rPr lang="ru-RU" sz="1000" b="1" dirty="0" smtClean="0"/>
            <a:t>44 055,3</a:t>
          </a:r>
          <a:endParaRPr lang="ru-RU" sz="1000" b="1" dirty="0" smtClean="0"/>
        </a:p>
        <a:p>
          <a:r>
            <a:rPr lang="ru-RU" sz="1000" b="1" dirty="0" smtClean="0"/>
            <a:t>Налог на совокупный доход</a:t>
          </a:r>
          <a:endParaRPr lang="ru-RU" sz="1000" b="1" dirty="0"/>
        </a:p>
      </dgm:t>
    </dgm:pt>
    <dgm:pt modelId="{10782EDA-9477-4600-813F-DBEA40C9E7BF}" type="parTrans" cxnId="{F0CA9BB3-CD2E-4A26-B130-2299830156FC}">
      <dgm:prSet/>
      <dgm:spPr/>
      <dgm:t>
        <a:bodyPr/>
        <a:lstStyle/>
        <a:p>
          <a:endParaRPr lang="ru-RU"/>
        </a:p>
      </dgm:t>
    </dgm:pt>
    <dgm:pt modelId="{827DB463-5270-48F7-A94F-15AA68CD5FB8}" type="sibTrans" cxnId="{F0CA9BB3-CD2E-4A26-B130-2299830156FC}">
      <dgm:prSet/>
      <dgm:spPr/>
      <dgm:t>
        <a:bodyPr/>
        <a:lstStyle/>
        <a:p>
          <a:endParaRPr lang="ru-RU"/>
        </a:p>
      </dgm:t>
    </dgm:pt>
    <dgm:pt modelId="{5868A0C6-091E-4AD9-A775-823909E1246E}">
      <dgm:prSet custT="1"/>
      <dgm:spPr/>
      <dgm:t>
        <a:bodyPr/>
        <a:lstStyle/>
        <a:p>
          <a:r>
            <a:rPr lang="ru-RU" sz="900" b="1" dirty="0" smtClean="0"/>
            <a:t>642,5</a:t>
          </a:r>
          <a:endParaRPr lang="ru-RU" sz="900" b="1" dirty="0" smtClean="0"/>
        </a:p>
        <a:p>
          <a:r>
            <a:rPr lang="ru-RU" sz="900" b="1" dirty="0" smtClean="0"/>
            <a:t>Доходы от продажи материальных и нематериальных активов</a:t>
          </a:r>
          <a:endParaRPr lang="ru-RU" sz="900" b="1" dirty="0"/>
        </a:p>
      </dgm:t>
    </dgm:pt>
    <dgm:pt modelId="{9FD4D36E-6562-4C72-9970-55F0487A9A64}" type="parTrans" cxnId="{D02DBC05-23C7-4CB1-9B6C-64226792C809}">
      <dgm:prSet/>
      <dgm:spPr/>
      <dgm:t>
        <a:bodyPr/>
        <a:lstStyle/>
        <a:p>
          <a:endParaRPr lang="ru-RU"/>
        </a:p>
      </dgm:t>
    </dgm:pt>
    <dgm:pt modelId="{E72A8811-8D7B-4B0A-AB90-F5125440BAD7}" type="sibTrans" cxnId="{D02DBC05-23C7-4CB1-9B6C-64226792C809}">
      <dgm:prSet/>
      <dgm:spPr/>
      <dgm:t>
        <a:bodyPr/>
        <a:lstStyle/>
        <a:p>
          <a:endParaRPr lang="ru-RU"/>
        </a:p>
      </dgm:t>
    </dgm:pt>
    <dgm:pt modelId="{BE11C22C-3565-468C-A9F9-6F520B4D18B2}">
      <dgm:prSet custT="1"/>
      <dgm:spPr/>
      <dgm:t>
        <a:bodyPr/>
        <a:lstStyle/>
        <a:p>
          <a:r>
            <a:rPr lang="ru-RU" sz="1000" b="1" dirty="0" smtClean="0"/>
            <a:t>3 </a:t>
          </a:r>
          <a:r>
            <a:rPr lang="ru-RU" sz="1000" b="1" dirty="0" smtClean="0"/>
            <a:t>514,0</a:t>
          </a:r>
          <a:endParaRPr lang="ru-RU" sz="1000" b="1" dirty="0" smtClean="0"/>
        </a:p>
        <a:p>
          <a:r>
            <a:rPr lang="ru-RU" sz="1000" b="1" dirty="0" smtClean="0"/>
            <a:t>Налог на прибыль организации</a:t>
          </a:r>
          <a:endParaRPr lang="ru-RU" sz="1000" b="1" dirty="0"/>
        </a:p>
      </dgm:t>
    </dgm:pt>
    <dgm:pt modelId="{85CAF489-852E-4E95-87D3-DB73C12993B6}" type="parTrans" cxnId="{A177DB42-9473-476E-849D-4BC272117FA9}">
      <dgm:prSet/>
      <dgm:spPr/>
      <dgm:t>
        <a:bodyPr/>
        <a:lstStyle/>
        <a:p>
          <a:endParaRPr lang="ru-RU"/>
        </a:p>
      </dgm:t>
    </dgm:pt>
    <dgm:pt modelId="{2CDC435B-D73C-4638-9473-036EED856A46}" type="sibTrans" cxnId="{A177DB42-9473-476E-849D-4BC272117FA9}">
      <dgm:prSet/>
      <dgm:spPr/>
      <dgm:t>
        <a:bodyPr/>
        <a:lstStyle/>
        <a:p>
          <a:endParaRPr lang="ru-RU"/>
        </a:p>
      </dgm:t>
    </dgm:pt>
    <dgm:pt modelId="{26CCCEF6-04F3-4244-92B3-98002666096F}">
      <dgm:prSet custT="1"/>
      <dgm:spPr/>
      <dgm:t>
        <a:bodyPr/>
        <a:lstStyle/>
        <a:p>
          <a:r>
            <a:rPr lang="ru-RU" sz="1000" b="1" dirty="0" smtClean="0"/>
            <a:t>102 920,0</a:t>
          </a:r>
          <a:endParaRPr lang="ru-RU" sz="1000" b="1" dirty="0" smtClean="0"/>
        </a:p>
        <a:p>
          <a:r>
            <a:rPr lang="ru-RU" sz="1000" b="1" dirty="0" smtClean="0"/>
            <a:t>Налог на доходы физических лиц</a:t>
          </a:r>
          <a:endParaRPr lang="ru-RU" sz="1000" b="1" dirty="0"/>
        </a:p>
      </dgm:t>
    </dgm:pt>
    <dgm:pt modelId="{87BF9CF2-FC06-4C43-985E-BE5FBD00F20E}" type="parTrans" cxnId="{1545C17F-FC61-4073-B111-094B06014BE7}">
      <dgm:prSet/>
      <dgm:spPr/>
      <dgm:t>
        <a:bodyPr/>
        <a:lstStyle/>
        <a:p>
          <a:endParaRPr lang="ru-RU"/>
        </a:p>
      </dgm:t>
    </dgm:pt>
    <dgm:pt modelId="{E232190F-4F75-4115-B9C8-F584487A2735}" type="sibTrans" cxnId="{1545C17F-FC61-4073-B111-094B06014BE7}">
      <dgm:prSet/>
      <dgm:spPr/>
      <dgm:t>
        <a:bodyPr/>
        <a:lstStyle/>
        <a:p>
          <a:endParaRPr lang="ru-RU"/>
        </a:p>
      </dgm:t>
    </dgm:pt>
    <dgm:pt modelId="{AFCDEAB9-A53B-47A7-B46A-ED577364B0C3}">
      <dgm:prSet custT="1"/>
      <dgm:spPr/>
      <dgm:t>
        <a:bodyPr/>
        <a:lstStyle/>
        <a:p>
          <a:r>
            <a:rPr lang="ru-RU" sz="1000" b="1" dirty="0" smtClean="0"/>
            <a:t>3 083,8</a:t>
          </a:r>
          <a:endParaRPr lang="ru-RU" sz="1000" b="1" dirty="0" smtClean="0"/>
        </a:p>
        <a:p>
          <a:r>
            <a:rPr lang="ru-RU" sz="1000" b="1" dirty="0" smtClean="0"/>
            <a:t>Штрафы, санкции, возмещение ущерба</a:t>
          </a:r>
          <a:endParaRPr lang="ru-RU" sz="1000" b="1" dirty="0"/>
        </a:p>
      </dgm:t>
    </dgm:pt>
    <dgm:pt modelId="{BE63FB2D-5723-4DEE-8229-B90B0A496881}" type="parTrans" cxnId="{CD037AF5-A79D-4DDD-A919-9453A20ADE35}">
      <dgm:prSet/>
      <dgm:spPr/>
      <dgm:t>
        <a:bodyPr/>
        <a:lstStyle/>
        <a:p>
          <a:endParaRPr lang="ru-RU"/>
        </a:p>
      </dgm:t>
    </dgm:pt>
    <dgm:pt modelId="{ED3FFAA1-7929-40B0-A183-0FEC9CDFE6BB}" type="sibTrans" cxnId="{CD037AF5-A79D-4DDD-A919-9453A20ADE35}">
      <dgm:prSet/>
      <dgm:spPr/>
      <dgm:t>
        <a:bodyPr/>
        <a:lstStyle/>
        <a:p>
          <a:endParaRPr lang="ru-RU"/>
        </a:p>
      </dgm:t>
    </dgm:pt>
    <dgm:pt modelId="{0CBAC2BD-548D-4F8D-810C-3462B5D28910}">
      <dgm:prSet custT="1"/>
      <dgm:spPr/>
      <dgm:t>
        <a:bodyPr/>
        <a:lstStyle/>
        <a:p>
          <a:r>
            <a:rPr lang="ru-RU" sz="800" b="1" dirty="0" smtClean="0"/>
            <a:t>15 073,3</a:t>
          </a:r>
          <a:endParaRPr lang="ru-RU" sz="800" b="1" dirty="0" smtClean="0"/>
        </a:p>
        <a:p>
          <a:r>
            <a:rPr lang="ru-RU" sz="800" b="1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b="1" dirty="0"/>
        </a:p>
      </dgm:t>
    </dgm:pt>
    <dgm:pt modelId="{42E7C7B5-50D8-4A28-AD33-0F13C98E7917}" type="parTrans" cxnId="{CD517885-978C-4623-B391-FB31BB78B730}">
      <dgm:prSet/>
      <dgm:spPr/>
      <dgm:t>
        <a:bodyPr/>
        <a:lstStyle/>
        <a:p>
          <a:endParaRPr lang="ru-RU"/>
        </a:p>
      </dgm:t>
    </dgm:pt>
    <dgm:pt modelId="{6624BEA4-D4D4-4339-8FBE-D716C1E581BA}" type="sibTrans" cxnId="{CD517885-978C-4623-B391-FB31BB78B730}">
      <dgm:prSet/>
      <dgm:spPr/>
      <dgm:t>
        <a:bodyPr/>
        <a:lstStyle/>
        <a:p>
          <a:endParaRPr lang="ru-RU"/>
        </a:p>
      </dgm:t>
    </dgm:pt>
    <dgm:pt modelId="{D6E82B08-3B23-4570-85A2-0CEAD901F3B9}">
      <dgm:prSet custT="1"/>
      <dgm:spPr/>
      <dgm:t>
        <a:bodyPr/>
        <a:lstStyle/>
        <a:p>
          <a:r>
            <a:rPr lang="ru-RU" sz="800" b="1" dirty="0" smtClean="0"/>
            <a:t>379,5</a:t>
          </a:r>
          <a:endParaRPr lang="ru-RU" sz="800" b="1" dirty="0" smtClean="0"/>
        </a:p>
        <a:p>
          <a:r>
            <a:rPr lang="ru-RU" sz="800" b="1" dirty="0" smtClean="0"/>
            <a:t>Доходы от оказания платных услуг (работ) и компенсация затрат государства</a:t>
          </a:r>
          <a:endParaRPr lang="ru-RU" sz="800" b="1" dirty="0"/>
        </a:p>
      </dgm:t>
    </dgm:pt>
    <dgm:pt modelId="{CCBBB486-A86A-4261-9687-526AB3E7F173}" type="parTrans" cxnId="{D3790E16-B0AA-488B-9456-8C3EC5D2C1C7}">
      <dgm:prSet/>
      <dgm:spPr/>
      <dgm:t>
        <a:bodyPr/>
        <a:lstStyle/>
        <a:p>
          <a:endParaRPr lang="ru-RU"/>
        </a:p>
      </dgm:t>
    </dgm:pt>
    <dgm:pt modelId="{15250922-976F-4FA0-BCCC-520944AB99B9}" type="sibTrans" cxnId="{D3790E16-B0AA-488B-9456-8C3EC5D2C1C7}">
      <dgm:prSet/>
      <dgm:spPr/>
      <dgm:t>
        <a:bodyPr/>
        <a:lstStyle/>
        <a:p>
          <a:endParaRPr lang="ru-RU"/>
        </a:p>
      </dgm:t>
    </dgm:pt>
    <dgm:pt modelId="{E9C76FD4-AC5B-4E11-AFCB-EC2B20AF9407}" type="pres">
      <dgm:prSet presAssocID="{7950190E-09DE-43E6-9830-4BED51F0668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1A6F9D9-0FD1-4F29-991F-2C32BEAE6167}" type="pres">
      <dgm:prSet presAssocID="{30F3CCE5-662C-4B32-A4C9-20EFFFB450CF}" presName="centerShape" presStyleLbl="node0" presStyleIdx="0" presStyleCnt="1" custScaleX="267916" custScaleY="251375"/>
      <dgm:spPr/>
      <dgm:t>
        <a:bodyPr/>
        <a:lstStyle/>
        <a:p>
          <a:endParaRPr lang="ru-RU"/>
        </a:p>
      </dgm:t>
    </dgm:pt>
    <dgm:pt modelId="{42A9528E-0B23-4A1E-AC8A-765C847A5162}" type="pres">
      <dgm:prSet presAssocID="{26CCCEF6-04F3-4244-92B3-98002666096F}" presName="node" presStyleLbl="node1" presStyleIdx="0" presStyleCnt="10" custScaleX="181124" custScaleY="162048" custRadScaleRad="102832" custRadScaleInc="194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1FCF5F-CD94-409D-8179-25D975F269FF}" type="pres">
      <dgm:prSet presAssocID="{26CCCEF6-04F3-4244-92B3-98002666096F}" presName="dummy" presStyleCnt="0"/>
      <dgm:spPr/>
      <dgm:t>
        <a:bodyPr/>
        <a:lstStyle/>
        <a:p>
          <a:endParaRPr lang="ru-RU"/>
        </a:p>
      </dgm:t>
    </dgm:pt>
    <dgm:pt modelId="{7E56EF39-1F0D-4E3E-9143-5ED071177EC8}" type="pres">
      <dgm:prSet presAssocID="{E232190F-4F75-4115-B9C8-F584487A2735}" presName="sibTrans" presStyleLbl="sibTrans2D1" presStyleIdx="0" presStyleCnt="10"/>
      <dgm:spPr/>
      <dgm:t>
        <a:bodyPr/>
        <a:lstStyle/>
        <a:p>
          <a:endParaRPr lang="ru-RU"/>
        </a:p>
      </dgm:t>
    </dgm:pt>
    <dgm:pt modelId="{0D4E161C-2D79-41BB-B04F-2D61DD4712ED}" type="pres">
      <dgm:prSet presAssocID="{53DB9C8A-8EB3-400F-9B96-4D82FA8BC81F}" presName="node" presStyleLbl="node1" presStyleIdx="1" presStyleCnt="10" custScaleX="178821" custScaleY="158642" custRadScaleRad="108872" custRadScaleInc="1540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1E2461E-5AA6-4AA6-B383-BDF8924ED16A}" type="pres">
      <dgm:prSet presAssocID="{53DB9C8A-8EB3-400F-9B96-4D82FA8BC81F}" presName="dummy" presStyleCnt="0"/>
      <dgm:spPr/>
      <dgm:t>
        <a:bodyPr/>
        <a:lstStyle/>
        <a:p>
          <a:endParaRPr lang="ru-RU"/>
        </a:p>
      </dgm:t>
    </dgm:pt>
    <dgm:pt modelId="{78BA0550-C43C-4D83-839C-BA4CA869E12E}" type="pres">
      <dgm:prSet presAssocID="{D9884008-4F86-4CD7-A244-11A5F990BCDD}" presName="sibTrans" presStyleLbl="sibTrans2D1" presStyleIdx="1" presStyleCnt="10"/>
      <dgm:spPr/>
      <dgm:t>
        <a:bodyPr/>
        <a:lstStyle/>
        <a:p>
          <a:endParaRPr lang="ru-RU"/>
        </a:p>
      </dgm:t>
    </dgm:pt>
    <dgm:pt modelId="{AF87A41C-8130-407A-AF0C-B09753971C03}" type="pres">
      <dgm:prSet presAssocID="{D6E82B08-3B23-4570-85A2-0CEAD901F3B9}" presName="node" presStyleLbl="node1" presStyleIdx="2" presStyleCnt="10" custScaleX="183104" custScaleY="173835" custRadScaleRad="100378" custRadScaleInc="-115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DF4F7FC-643A-4475-BB6D-BBD932B29412}" type="pres">
      <dgm:prSet presAssocID="{D6E82B08-3B23-4570-85A2-0CEAD901F3B9}" presName="dummy" presStyleCnt="0"/>
      <dgm:spPr/>
      <dgm:t>
        <a:bodyPr/>
        <a:lstStyle/>
        <a:p>
          <a:endParaRPr lang="ru-RU"/>
        </a:p>
      </dgm:t>
    </dgm:pt>
    <dgm:pt modelId="{A217BB4B-941E-4795-8E1B-428BEA046C5A}" type="pres">
      <dgm:prSet presAssocID="{15250922-976F-4FA0-BCCC-520944AB99B9}" presName="sibTrans" presStyleLbl="sibTrans2D1" presStyleIdx="2" presStyleCnt="10"/>
      <dgm:spPr/>
      <dgm:t>
        <a:bodyPr/>
        <a:lstStyle/>
        <a:p>
          <a:endParaRPr lang="ru-RU"/>
        </a:p>
      </dgm:t>
    </dgm:pt>
    <dgm:pt modelId="{DF93B8BD-A7C2-4D69-B3CC-0320217052FF}" type="pres">
      <dgm:prSet presAssocID="{1F7E2139-1EBB-4C33-864D-39A2D084AFAA}" presName="node" presStyleLbl="node1" presStyleIdx="3" presStyleCnt="10" custScaleX="185687" custScaleY="161116" custRadScaleRad="104159" custRadScaleInc="-4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F2BDBB-A411-4F49-8331-876493C01359}" type="pres">
      <dgm:prSet presAssocID="{1F7E2139-1EBB-4C33-864D-39A2D084AFAA}" presName="dummy" presStyleCnt="0"/>
      <dgm:spPr/>
      <dgm:t>
        <a:bodyPr/>
        <a:lstStyle/>
        <a:p>
          <a:endParaRPr lang="ru-RU"/>
        </a:p>
      </dgm:t>
    </dgm:pt>
    <dgm:pt modelId="{46786F4E-6F84-4446-94B6-FD36131AB397}" type="pres">
      <dgm:prSet presAssocID="{8199E1F6-98AF-4F45-9412-4F5EAF5B7F3F}" presName="sibTrans" presStyleLbl="sibTrans2D1" presStyleIdx="3" presStyleCnt="10"/>
      <dgm:spPr/>
      <dgm:t>
        <a:bodyPr/>
        <a:lstStyle/>
        <a:p>
          <a:endParaRPr lang="ru-RU"/>
        </a:p>
      </dgm:t>
    </dgm:pt>
    <dgm:pt modelId="{AAA65490-1BC9-4BC3-84FC-EA5DE831169F}" type="pres">
      <dgm:prSet presAssocID="{BE11C22C-3565-468C-A9F9-6F520B4D18B2}" presName="node" presStyleLbl="node1" presStyleIdx="4" presStyleCnt="10" custScaleX="191723" custScaleY="158687" custRadScaleRad="102345" custRadScaleInc="-2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7CD56C0-8B0B-4BF5-AD82-ED1887C83D7E}" type="pres">
      <dgm:prSet presAssocID="{BE11C22C-3565-468C-A9F9-6F520B4D18B2}" presName="dummy" presStyleCnt="0"/>
      <dgm:spPr/>
      <dgm:t>
        <a:bodyPr/>
        <a:lstStyle/>
        <a:p>
          <a:endParaRPr lang="ru-RU"/>
        </a:p>
      </dgm:t>
    </dgm:pt>
    <dgm:pt modelId="{9CB16086-7CFB-4365-A01D-91A08C9C9121}" type="pres">
      <dgm:prSet presAssocID="{2CDC435B-D73C-4638-9473-036EED856A46}" presName="sibTrans" presStyleLbl="sibTrans2D1" presStyleIdx="4" presStyleCnt="10"/>
      <dgm:spPr/>
      <dgm:t>
        <a:bodyPr/>
        <a:lstStyle/>
        <a:p>
          <a:endParaRPr lang="ru-RU"/>
        </a:p>
      </dgm:t>
    </dgm:pt>
    <dgm:pt modelId="{9AC80E19-5624-4C63-BC21-3D8675E7A91B}" type="pres">
      <dgm:prSet presAssocID="{5868A0C6-091E-4AD9-A775-823909E1246E}" presName="node" presStyleLbl="node1" presStyleIdx="5" presStyleCnt="10" custScaleX="199944" custScaleY="16261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4CD130D-B93E-4A91-A99B-B6573263ADE9}" type="pres">
      <dgm:prSet presAssocID="{5868A0C6-091E-4AD9-A775-823909E1246E}" presName="dummy" presStyleCnt="0"/>
      <dgm:spPr/>
      <dgm:t>
        <a:bodyPr/>
        <a:lstStyle/>
        <a:p>
          <a:endParaRPr lang="ru-RU"/>
        </a:p>
      </dgm:t>
    </dgm:pt>
    <dgm:pt modelId="{553136B6-E1B9-4EDF-874C-39C9CBF47296}" type="pres">
      <dgm:prSet presAssocID="{E72A8811-8D7B-4B0A-AB90-F5125440BAD7}" presName="sibTrans" presStyleLbl="sibTrans2D1" presStyleIdx="5" presStyleCnt="10"/>
      <dgm:spPr/>
      <dgm:t>
        <a:bodyPr/>
        <a:lstStyle/>
        <a:p>
          <a:endParaRPr lang="ru-RU"/>
        </a:p>
      </dgm:t>
    </dgm:pt>
    <dgm:pt modelId="{C1EFC5B8-68F6-43DE-9C5A-BF278DA19C01}" type="pres">
      <dgm:prSet presAssocID="{AFCDEAB9-A53B-47A7-B46A-ED577364B0C3}" presName="node" presStyleLbl="node1" presStyleIdx="6" presStyleCnt="10" custScaleX="184861" custScaleY="1683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9D8BA0-BB3E-45CB-8C97-D98C41F9F78A}" type="pres">
      <dgm:prSet presAssocID="{AFCDEAB9-A53B-47A7-B46A-ED577364B0C3}" presName="dummy" presStyleCnt="0"/>
      <dgm:spPr/>
      <dgm:t>
        <a:bodyPr/>
        <a:lstStyle/>
        <a:p>
          <a:endParaRPr lang="ru-RU"/>
        </a:p>
      </dgm:t>
    </dgm:pt>
    <dgm:pt modelId="{3B52FC1A-BE75-4DEF-A508-ADCC52D3B275}" type="pres">
      <dgm:prSet presAssocID="{ED3FFAA1-7929-40B0-A183-0FEC9CDFE6BB}" presName="sibTrans" presStyleLbl="sibTrans2D1" presStyleIdx="6" presStyleCnt="10"/>
      <dgm:spPr/>
      <dgm:t>
        <a:bodyPr/>
        <a:lstStyle/>
        <a:p>
          <a:endParaRPr lang="ru-RU"/>
        </a:p>
      </dgm:t>
    </dgm:pt>
    <dgm:pt modelId="{7DF29EFF-15AF-4C12-9C26-6BCB26F56A10}" type="pres">
      <dgm:prSet presAssocID="{52D10C32-8AAD-4537-B3A7-38DC7FD6BDF4}" presName="node" presStyleLbl="node1" presStyleIdx="7" presStyleCnt="10" custScaleX="191190" custScaleY="163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26A50-C0C2-4315-9986-A53EF6DB4DE2}" type="pres">
      <dgm:prSet presAssocID="{52D10C32-8AAD-4537-B3A7-38DC7FD6BDF4}" presName="dummy" presStyleCnt="0"/>
      <dgm:spPr/>
      <dgm:t>
        <a:bodyPr/>
        <a:lstStyle/>
        <a:p>
          <a:endParaRPr lang="ru-RU"/>
        </a:p>
      </dgm:t>
    </dgm:pt>
    <dgm:pt modelId="{B303613B-CCEE-4718-87E4-EBE05C5E14E5}" type="pres">
      <dgm:prSet presAssocID="{657890FB-B04D-4E5E-B256-940A5ACD8A13}" presName="sibTrans" presStyleLbl="sibTrans2D1" presStyleIdx="7" presStyleCnt="10"/>
      <dgm:spPr/>
      <dgm:t>
        <a:bodyPr/>
        <a:lstStyle/>
        <a:p>
          <a:endParaRPr lang="ru-RU"/>
        </a:p>
      </dgm:t>
    </dgm:pt>
    <dgm:pt modelId="{6244AB60-0AEB-438C-869D-2EC96BB4FC5A}" type="pres">
      <dgm:prSet presAssocID="{0CBAC2BD-548D-4F8D-810C-3462B5D28910}" presName="node" presStyleLbl="node1" presStyleIdx="8" presStyleCnt="10" custScaleX="200774" custScaleY="168535" custRadScaleRad="98230" custRadScaleInc="-12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2016E14-A5BE-4759-A7F3-1989BED79940}" type="pres">
      <dgm:prSet presAssocID="{0CBAC2BD-548D-4F8D-810C-3462B5D28910}" presName="dummy" presStyleCnt="0"/>
      <dgm:spPr/>
      <dgm:t>
        <a:bodyPr/>
        <a:lstStyle/>
        <a:p>
          <a:endParaRPr lang="ru-RU"/>
        </a:p>
      </dgm:t>
    </dgm:pt>
    <dgm:pt modelId="{57C53DB5-2B1E-49D6-AACE-8B7026FCC7FF}" type="pres">
      <dgm:prSet presAssocID="{6624BEA4-D4D4-4339-8FBE-D716C1E581BA}" presName="sibTrans" presStyleLbl="sibTrans2D1" presStyleIdx="8" presStyleCnt="10"/>
      <dgm:spPr/>
      <dgm:t>
        <a:bodyPr/>
        <a:lstStyle/>
        <a:p>
          <a:endParaRPr lang="ru-RU"/>
        </a:p>
      </dgm:t>
    </dgm:pt>
    <dgm:pt modelId="{86A2B60E-951F-4F2F-8438-8148B34DA634}" type="pres">
      <dgm:prSet presAssocID="{72CAD314-98AA-4683-BDEF-8D0B37D8F33E}" presName="node" presStyleLbl="node1" presStyleIdx="9" presStyleCnt="10" custScaleX="185780" custScaleY="152758" custRadScaleRad="108939" custRadScaleInc="-283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49EDD7-0F0E-428D-8CA9-D04FAB58E836}" type="pres">
      <dgm:prSet presAssocID="{72CAD314-98AA-4683-BDEF-8D0B37D8F33E}" presName="dummy" presStyleCnt="0"/>
      <dgm:spPr/>
      <dgm:t>
        <a:bodyPr/>
        <a:lstStyle/>
        <a:p>
          <a:endParaRPr lang="ru-RU"/>
        </a:p>
      </dgm:t>
    </dgm:pt>
    <dgm:pt modelId="{71914476-4365-4557-8BAE-128E435107B8}" type="pres">
      <dgm:prSet presAssocID="{827DB463-5270-48F7-A94F-15AA68CD5FB8}" presName="sibTrans" presStyleLbl="sibTrans2D1" presStyleIdx="9" presStyleCnt="10"/>
      <dgm:spPr/>
      <dgm:t>
        <a:bodyPr/>
        <a:lstStyle/>
        <a:p>
          <a:endParaRPr lang="ru-RU"/>
        </a:p>
      </dgm:t>
    </dgm:pt>
  </dgm:ptLst>
  <dgm:cxnLst>
    <dgm:cxn modelId="{CD517885-978C-4623-B391-FB31BB78B730}" srcId="{30F3CCE5-662C-4B32-A4C9-20EFFFB450CF}" destId="{0CBAC2BD-548D-4F8D-810C-3462B5D28910}" srcOrd="8" destOrd="0" parTransId="{42E7C7B5-50D8-4A28-AD33-0F13C98E7917}" sibTransId="{6624BEA4-D4D4-4339-8FBE-D716C1E581BA}"/>
    <dgm:cxn modelId="{1F24958A-A9A7-4296-971D-B172CD90CFFD}" type="presOf" srcId="{E72A8811-8D7B-4B0A-AB90-F5125440BAD7}" destId="{553136B6-E1B9-4EDF-874C-39C9CBF47296}" srcOrd="0" destOrd="0" presId="urn:microsoft.com/office/officeart/2005/8/layout/radial6"/>
    <dgm:cxn modelId="{F3EA6E84-3A34-40F9-B04C-85CF606B3155}" srcId="{30F3CCE5-662C-4B32-A4C9-20EFFFB450CF}" destId="{52D10C32-8AAD-4537-B3A7-38DC7FD6BDF4}" srcOrd="7" destOrd="0" parTransId="{C24E94C5-EF74-4A53-B015-FBBC18DB40AE}" sibTransId="{657890FB-B04D-4E5E-B256-940A5ACD8A13}"/>
    <dgm:cxn modelId="{15978EFC-F9B5-4E7B-B30B-05E4BB7909A2}" srcId="{30F3CCE5-662C-4B32-A4C9-20EFFFB450CF}" destId="{53DB9C8A-8EB3-400F-9B96-4D82FA8BC81F}" srcOrd="1" destOrd="0" parTransId="{7AC5167B-A6FF-48A3-A31C-67AEC7FF7EF6}" sibTransId="{D9884008-4F86-4CD7-A244-11A5F990BCDD}"/>
    <dgm:cxn modelId="{1545C17F-FC61-4073-B111-094B06014BE7}" srcId="{30F3CCE5-662C-4B32-A4C9-20EFFFB450CF}" destId="{26CCCEF6-04F3-4244-92B3-98002666096F}" srcOrd="0" destOrd="0" parTransId="{87BF9CF2-FC06-4C43-985E-BE5FBD00F20E}" sibTransId="{E232190F-4F75-4115-B9C8-F584487A2735}"/>
    <dgm:cxn modelId="{85EE80A6-83F3-4DC4-8C3C-ECBDAC57B4AD}" srcId="{7950190E-09DE-43E6-9830-4BED51F06685}" destId="{30F3CCE5-662C-4B32-A4C9-20EFFFB450CF}" srcOrd="0" destOrd="0" parTransId="{BBA4A13A-4702-4626-A4E1-F99A7FED21FD}" sibTransId="{2647F469-CA13-4478-B6FD-3BDDF3CC9485}"/>
    <dgm:cxn modelId="{057A6EB0-BA71-47A7-969C-9607453B7AED}" type="presOf" srcId="{ED3FFAA1-7929-40B0-A183-0FEC9CDFE6BB}" destId="{3B52FC1A-BE75-4DEF-A508-ADCC52D3B275}" srcOrd="0" destOrd="0" presId="urn:microsoft.com/office/officeart/2005/8/layout/radial6"/>
    <dgm:cxn modelId="{5797E93B-1C03-4D60-8D2B-9BDEB9C1A49A}" type="presOf" srcId="{26CCCEF6-04F3-4244-92B3-98002666096F}" destId="{42A9528E-0B23-4A1E-AC8A-765C847A5162}" srcOrd="0" destOrd="0" presId="urn:microsoft.com/office/officeart/2005/8/layout/radial6"/>
    <dgm:cxn modelId="{6881ED4C-D182-4336-85DE-97292AFB5917}" type="presOf" srcId="{657890FB-B04D-4E5E-B256-940A5ACD8A13}" destId="{B303613B-CCEE-4718-87E4-EBE05C5E14E5}" srcOrd="0" destOrd="0" presId="urn:microsoft.com/office/officeart/2005/8/layout/radial6"/>
    <dgm:cxn modelId="{013DE8E2-E73B-48ED-8BF1-D4BA7D0C7E38}" type="presOf" srcId="{BE11C22C-3565-468C-A9F9-6F520B4D18B2}" destId="{AAA65490-1BC9-4BC3-84FC-EA5DE831169F}" srcOrd="0" destOrd="0" presId="urn:microsoft.com/office/officeart/2005/8/layout/radial6"/>
    <dgm:cxn modelId="{D02DBC05-23C7-4CB1-9B6C-64226792C809}" srcId="{30F3CCE5-662C-4B32-A4C9-20EFFFB450CF}" destId="{5868A0C6-091E-4AD9-A775-823909E1246E}" srcOrd="5" destOrd="0" parTransId="{9FD4D36E-6562-4C72-9970-55F0487A9A64}" sibTransId="{E72A8811-8D7B-4B0A-AB90-F5125440BAD7}"/>
    <dgm:cxn modelId="{D3790E16-B0AA-488B-9456-8C3EC5D2C1C7}" srcId="{30F3CCE5-662C-4B32-A4C9-20EFFFB450CF}" destId="{D6E82B08-3B23-4570-85A2-0CEAD901F3B9}" srcOrd="2" destOrd="0" parTransId="{CCBBB486-A86A-4261-9687-526AB3E7F173}" sibTransId="{15250922-976F-4FA0-BCCC-520944AB99B9}"/>
    <dgm:cxn modelId="{EDEDF74F-EEA7-4846-866C-44DAC474AC95}" type="presOf" srcId="{8199E1F6-98AF-4F45-9412-4F5EAF5B7F3F}" destId="{46786F4E-6F84-4446-94B6-FD36131AB397}" srcOrd="0" destOrd="0" presId="urn:microsoft.com/office/officeart/2005/8/layout/radial6"/>
    <dgm:cxn modelId="{6867C9B1-ACAA-4A4D-8630-E532E27F65FE}" type="presOf" srcId="{1F7E2139-1EBB-4C33-864D-39A2D084AFAA}" destId="{DF93B8BD-A7C2-4D69-B3CC-0320217052FF}" srcOrd="0" destOrd="0" presId="urn:microsoft.com/office/officeart/2005/8/layout/radial6"/>
    <dgm:cxn modelId="{F0CA9BB3-CD2E-4A26-B130-2299830156FC}" srcId="{30F3CCE5-662C-4B32-A4C9-20EFFFB450CF}" destId="{72CAD314-98AA-4683-BDEF-8D0B37D8F33E}" srcOrd="9" destOrd="0" parTransId="{10782EDA-9477-4600-813F-DBEA40C9E7BF}" sibTransId="{827DB463-5270-48F7-A94F-15AA68CD5FB8}"/>
    <dgm:cxn modelId="{559DBFEF-D60E-437C-B952-F70BA1EF9B8A}" type="presOf" srcId="{72CAD314-98AA-4683-BDEF-8D0B37D8F33E}" destId="{86A2B60E-951F-4F2F-8438-8148B34DA634}" srcOrd="0" destOrd="0" presId="urn:microsoft.com/office/officeart/2005/8/layout/radial6"/>
    <dgm:cxn modelId="{2B07A46C-D897-4F4F-ADA9-965360ECDDA5}" type="presOf" srcId="{827DB463-5270-48F7-A94F-15AA68CD5FB8}" destId="{71914476-4365-4557-8BAE-128E435107B8}" srcOrd="0" destOrd="0" presId="urn:microsoft.com/office/officeart/2005/8/layout/radial6"/>
    <dgm:cxn modelId="{4834F318-68DB-4DCD-93A8-738CFEA3F84F}" type="presOf" srcId="{E232190F-4F75-4115-B9C8-F584487A2735}" destId="{7E56EF39-1F0D-4E3E-9143-5ED071177EC8}" srcOrd="0" destOrd="0" presId="urn:microsoft.com/office/officeart/2005/8/layout/radial6"/>
    <dgm:cxn modelId="{560558E9-BBAB-426F-9627-04A1C10C44C4}" type="presOf" srcId="{52D10C32-8AAD-4537-B3A7-38DC7FD6BDF4}" destId="{7DF29EFF-15AF-4C12-9C26-6BCB26F56A10}" srcOrd="0" destOrd="0" presId="urn:microsoft.com/office/officeart/2005/8/layout/radial6"/>
    <dgm:cxn modelId="{34A88521-4379-48AF-AF33-AA1570041A9C}" type="presOf" srcId="{15250922-976F-4FA0-BCCC-520944AB99B9}" destId="{A217BB4B-941E-4795-8E1B-428BEA046C5A}" srcOrd="0" destOrd="0" presId="urn:microsoft.com/office/officeart/2005/8/layout/radial6"/>
    <dgm:cxn modelId="{DCB3F3B7-CC70-4587-97A6-E10EDA478606}" type="presOf" srcId="{0CBAC2BD-548D-4F8D-810C-3462B5D28910}" destId="{6244AB60-0AEB-438C-869D-2EC96BB4FC5A}" srcOrd="0" destOrd="0" presId="urn:microsoft.com/office/officeart/2005/8/layout/radial6"/>
    <dgm:cxn modelId="{5829CA7F-E786-45E7-AB69-FBFC9E393F1E}" type="presOf" srcId="{D6E82B08-3B23-4570-85A2-0CEAD901F3B9}" destId="{AF87A41C-8130-407A-AF0C-B09753971C03}" srcOrd="0" destOrd="0" presId="urn:microsoft.com/office/officeart/2005/8/layout/radial6"/>
    <dgm:cxn modelId="{E03FECEE-45F6-4F21-B015-1721B0208416}" type="presOf" srcId="{6624BEA4-D4D4-4339-8FBE-D716C1E581BA}" destId="{57C53DB5-2B1E-49D6-AACE-8B7026FCC7FF}" srcOrd="0" destOrd="0" presId="urn:microsoft.com/office/officeart/2005/8/layout/radial6"/>
    <dgm:cxn modelId="{22C45BB0-1264-40F4-8AD4-AEB57F33E9CE}" type="presOf" srcId="{7950190E-09DE-43E6-9830-4BED51F06685}" destId="{E9C76FD4-AC5B-4E11-AFCB-EC2B20AF9407}" srcOrd="0" destOrd="0" presId="urn:microsoft.com/office/officeart/2005/8/layout/radial6"/>
    <dgm:cxn modelId="{B4FD754C-B3F4-4AA9-91EA-A023D74DB571}" type="presOf" srcId="{AFCDEAB9-A53B-47A7-B46A-ED577364B0C3}" destId="{C1EFC5B8-68F6-43DE-9C5A-BF278DA19C01}" srcOrd="0" destOrd="0" presId="urn:microsoft.com/office/officeart/2005/8/layout/radial6"/>
    <dgm:cxn modelId="{A177DB42-9473-476E-849D-4BC272117FA9}" srcId="{30F3CCE5-662C-4B32-A4C9-20EFFFB450CF}" destId="{BE11C22C-3565-468C-A9F9-6F520B4D18B2}" srcOrd="4" destOrd="0" parTransId="{85CAF489-852E-4E95-87D3-DB73C12993B6}" sibTransId="{2CDC435B-D73C-4638-9473-036EED856A46}"/>
    <dgm:cxn modelId="{1C042765-BE84-4F5C-BD58-EEC0F15323EF}" type="presOf" srcId="{30F3CCE5-662C-4B32-A4C9-20EFFFB450CF}" destId="{21A6F9D9-0FD1-4F29-991F-2C32BEAE6167}" srcOrd="0" destOrd="0" presId="urn:microsoft.com/office/officeart/2005/8/layout/radial6"/>
    <dgm:cxn modelId="{9847E69A-5055-44E3-8FE6-0B1FD9158B36}" srcId="{30F3CCE5-662C-4B32-A4C9-20EFFFB450CF}" destId="{1F7E2139-1EBB-4C33-864D-39A2D084AFAA}" srcOrd="3" destOrd="0" parTransId="{A7E1404F-9FA4-47D7-A026-0E6D02A06107}" sibTransId="{8199E1F6-98AF-4F45-9412-4F5EAF5B7F3F}"/>
    <dgm:cxn modelId="{5D6562E3-12DA-4EB5-838A-BC1925813288}" type="presOf" srcId="{53DB9C8A-8EB3-400F-9B96-4D82FA8BC81F}" destId="{0D4E161C-2D79-41BB-B04F-2D61DD4712ED}" srcOrd="0" destOrd="0" presId="urn:microsoft.com/office/officeart/2005/8/layout/radial6"/>
    <dgm:cxn modelId="{815939F1-0BA0-440C-9722-2307605931FB}" type="presOf" srcId="{2CDC435B-D73C-4638-9473-036EED856A46}" destId="{9CB16086-7CFB-4365-A01D-91A08C9C9121}" srcOrd="0" destOrd="0" presId="urn:microsoft.com/office/officeart/2005/8/layout/radial6"/>
    <dgm:cxn modelId="{CD037AF5-A79D-4DDD-A919-9453A20ADE35}" srcId="{30F3CCE5-662C-4B32-A4C9-20EFFFB450CF}" destId="{AFCDEAB9-A53B-47A7-B46A-ED577364B0C3}" srcOrd="6" destOrd="0" parTransId="{BE63FB2D-5723-4DEE-8229-B90B0A496881}" sibTransId="{ED3FFAA1-7929-40B0-A183-0FEC9CDFE6BB}"/>
    <dgm:cxn modelId="{2D13B00E-7F0F-4414-964B-34A50CA8FAAD}" type="presOf" srcId="{5868A0C6-091E-4AD9-A775-823909E1246E}" destId="{9AC80E19-5624-4C63-BC21-3D8675E7A91B}" srcOrd="0" destOrd="0" presId="urn:microsoft.com/office/officeart/2005/8/layout/radial6"/>
    <dgm:cxn modelId="{A98046BF-4F5D-429F-BFBB-77AA3668634D}" type="presOf" srcId="{D9884008-4F86-4CD7-A244-11A5F990BCDD}" destId="{78BA0550-C43C-4D83-839C-BA4CA869E12E}" srcOrd="0" destOrd="0" presId="urn:microsoft.com/office/officeart/2005/8/layout/radial6"/>
    <dgm:cxn modelId="{D2B9E578-8B54-478F-A7C2-633471A8A518}" type="presParOf" srcId="{E9C76FD4-AC5B-4E11-AFCB-EC2B20AF9407}" destId="{21A6F9D9-0FD1-4F29-991F-2C32BEAE6167}" srcOrd="0" destOrd="0" presId="urn:microsoft.com/office/officeart/2005/8/layout/radial6"/>
    <dgm:cxn modelId="{F4EDB3C4-96CD-42CE-8BBB-BF273E7D7AA2}" type="presParOf" srcId="{E9C76FD4-AC5B-4E11-AFCB-EC2B20AF9407}" destId="{42A9528E-0B23-4A1E-AC8A-765C847A5162}" srcOrd="1" destOrd="0" presId="urn:microsoft.com/office/officeart/2005/8/layout/radial6"/>
    <dgm:cxn modelId="{9F46B9C2-FCB1-4391-9913-8D0C6F654241}" type="presParOf" srcId="{E9C76FD4-AC5B-4E11-AFCB-EC2B20AF9407}" destId="{671FCF5F-CD94-409D-8179-25D975F269FF}" srcOrd="2" destOrd="0" presId="urn:microsoft.com/office/officeart/2005/8/layout/radial6"/>
    <dgm:cxn modelId="{C05D92DB-0CD2-4E5A-AA3C-BDB5327B585C}" type="presParOf" srcId="{E9C76FD4-AC5B-4E11-AFCB-EC2B20AF9407}" destId="{7E56EF39-1F0D-4E3E-9143-5ED071177EC8}" srcOrd="3" destOrd="0" presId="urn:microsoft.com/office/officeart/2005/8/layout/radial6"/>
    <dgm:cxn modelId="{DBD80BED-5675-4262-A937-FB71ECA8D772}" type="presParOf" srcId="{E9C76FD4-AC5B-4E11-AFCB-EC2B20AF9407}" destId="{0D4E161C-2D79-41BB-B04F-2D61DD4712ED}" srcOrd="4" destOrd="0" presId="urn:microsoft.com/office/officeart/2005/8/layout/radial6"/>
    <dgm:cxn modelId="{620D802F-AED8-435E-90A0-204F573F1C91}" type="presParOf" srcId="{E9C76FD4-AC5B-4E11-AFCB-EC2B20AF9407}" destId="{61E2461E-5AA6-4AA6-B383-BDF8924ED16A}" srcOrd="5" destOrd="0" presId="urn:microsoft.com/office/officeart/2005/8/layout/radial6"/>
    <dgm:cxn modelId="{57218772-3952-44AA-AD91-9B37A18FB4A1}" type="presParOf" srcId="{E9C76FD4-AC5B-4E11-AFCB-EC2B20AF9407}" destId="{78BA0550-C43C-4D83-839C-BA4CA869E12E}" srcOrd="6" destOrd="0" presId="urn:microsoft.com/office/officeart/2005/8/layout/radial6"/>
    <dgm:cxn modelId="{4549BB49-4C6C-49A5-9439-BEE551DB39CB}" type="presParOf" srcId="{E9C76FD4-AC5B-4E11-AFCB-EC2B20AF9407}" destId="{AF87A41C-8130-407A-AF0C-B09753971C03}" srcOrd="7" destOrd="0" presId="urn:microsoft.com/office/officeart/2005/8/layout/radial6"/>
    <dgm:cxn modelId="{F3FA508A-C251-4037-B82E-534D6CE67012}" type="presParOf" srcId="{E9C76FD4-AC5B-4E11-AFCB-EC2B20AF9407}" destId="{5DF4F7FC-643A-4475-BB6D-BBD932B29412}" srcOrd="8" destOrd="0" presId="urn:microsoft.com/office/officeart/2005/8/layout/radial6"/>
    <dgm:cxn modelId="{F0E9F9A3-D463-4E76-A7BE-E429ACA2DA38}" type="presParOf" srcId="{E9C76FD4-AC5B-4E11-AFCB-EC2B20AF9407}" destId="{A217BB4B-941E-4795-8E1B-428BEA046C5A}" srcOrd="9" destOrd="0" presId="urn:microsoft.com/office/officeart/2005/8/layout/radial6"/>
    <dgm:cxn modelId="{04D3646C-DE48-4578-B8B0-9D69A16B57B7}" type="presParOf" srcId="{E9C76FD4-AC5B-4E11-AFCB-EC2B20AF9407}" destId="{DF93B8BD-A7C2-4D69-B3CC-0320217052FF}" srcOrd="10" destOrd="0" presId="urn:microsoft.com/office/officeart/2005/8/layout/radial6"/>
    <dgm:cxn modelId="{C3608E1C-4C83-482D-8377-532AA16806C8}" type="presParOf" srcId="{E9C76FD4-AC5B-4E11-AFCB-EC2B20AF9407}" destId="{BCF2BDBB-A411-4F49-8331-876493C01359}" srcOrd="11" destOrd="0" presId="urn:microsoft.com/office/officeart/2005/8/layout/radial6"/>
    <dgm:cxn modelId="{E8A1A691-0CCF-41FD-8E38-7C36D35A7175}" type="presParOf" srcId="{E9C76FD4-AC5B-4E11-AFCB-EC2B20AF9407}" destId="{46786F4E-6F84-4446-94B6-FD36131AB397}" srcOrd="12" destOrd="0" presId="urn:microsoft.com/office/officeart/2005/8/layout/radial6"/>
    <dgm:cxn modelId="{5BC36271-90DC-4EE7-BFDE-EA1BF3CBEDC5}" type="presParOf" srcId="{E9C76FD4-AC5B-4E11-AFCB-EC2B20AF9407}" destId="{AAA65490-1BC9-4BC3-84FC-EA5DE831169F}" srcOrd="13" destOrd="0" presId="urn:microsoft.com/office/officeart/2005/8/layout/radial6"/>
    <dgm:cxn modelId="{1BF00355-21B1-4009-9135-A5C2AA1CB71C}" type="presParOf" srcId="{E9C76FD4-AC5B-4E11-AFCB-EC2B20AF9407}" destId="{97CD56C0-8B0B-4BF5-AD82-ED1887C83D7E}" srcOrd="14" destOrd="0" presId="urn:microsoft.com/office/officeart/2005/8/layout/radial6"/>
    <dgm:cxn modelId="{E1FC54E8-A41D-4B33-842D-C25DD729D528}" type="presParOf" srcId="{E9C76FD4-AC5B-4E11-AFCB-EC2B20AF9407}" destId="{9CB16086-7CFB-4365-A01D-91A08C9C9121}" srcOrd="15" destOrd="0" presId="urn:microsoft.com/office/officeart/2005/8/layout/radial6"/>
    <dgm:cxn modelId="{2B64F6C2-2939-493F-8530-BBDB0BF6AA22}" type="presParOf" srcId="{E9C76FD4-AC5B-4E11-AFCB-EC2B20AF9407}" destId="{9AC80E19-5624-4C63-BC21-3D8675E7A91B}" srcOrd="16" destOrd="0" presId="urn:microsoft.com/office/officeart/2005/8/layout/radial6"/>
    <dgm:cxn modelId="{938AD9B3-4954-4561-B8FF-34E3B75B6BF2}" type="presParOf" srcId="{E9C76FD4-AC5B-4E11-AFCB-EC2B20AF9407}" destId="{C4CD130D-B93E-4A91-A99B-B6573263ADE9}" srcOrd="17" destOrd="0" presId="urn:microsoft.com/office/officeart/2005/8/layout/radial6"/>
    <dgm:cxn modelId="{4804665B-6291-4096-A320-8F845089D577}" type="presParOf" srcId="{E9C76FD4-AC5B-4E11-AFCB-EC2B20AF9407}" destId="{553136B6-E1B9-4EDF-874C-39C9CBF47296}" srcOrd="18" destOrd="0" presId="urn:microsoft.com/office/officeart/2005/8/layout/radial6"/>
    <dgm:cxn modelId="{C4950AD9-1BE8-43FD-BC22-E4C71E00CFBF}" type="presParOf" srcId="{E9C76FD4-AC5B-4E11-AFCB-EC2B20AF9407}" destId="{C1EFC5B8-68F6-43DE-9C5A-BF278DA19C01}" srcOrd="19" destOrd="0" presId="urn:microsoft.com/office/officeart/2005/8/layout/radial6"/>
    <dgm:cxn modelId="{AED5D13D-0F0D-4C5A-9683-B2E6CF57D096}" type="presParOf" srcId="{E9C76FD4-AC5B-4E11-AFCB-EC2B20AF9407}" destId="{829D8BA0-BB3E-45CB-8C97-D98C41F9F78A}" srcOrd="20" destOrd="0" presId="urn:microsoft.com/office/officeart/2005/8/layout/radial6"/>
    <dgm:cxn modelId="{564A4407-92CD-440D-B7C8-1DC200112553}" type="presParOf" srcId="{E9C76FD4-AC5B-4E11-AFCB-EC2B20AF9407}" destId="{3B52FC1A-BE75-4DEF-A508-ADCC52D3B275}" srcOrd="21" destOrd="0" presId="urn:microsoft.com/office/officeart/2005/8/layout/radial6"/>
    <dgm:cxn modelId="{29FF7E33-C648-41D3-8CAD-C5E2D3CF604A}" type="presParOf" srcId="{E9C76FD4-AC5B-4E11-AFCB-EC2B20AF9407}" destId="{7DF29EFF-15AF-4C12-9C26-6BCB26F56A10}" srcOrd="22" destOrd="0" presId="urn:microsoft.com/office/officeart/2005/8/layout/radial6"/>
    <dgm:cxn modelId="{F6EC659C-B8AC-47FF-A8F9-1478B66A21B0}" type="presParOf" srcId="{E9C76FD4-AC5B-4E11-AFCB-EC2B20AF9407}" destId="{10126A50-C0C2-4315-9986-A53EF6DB4DE2}" srcOrd="23" destOrd="0" presId="urn:microsoft.com/office/officeart/2005/8/layout/radial6"/>
    <dgm:cxn modelId="{3E3AD90F-D53F-46C9-A6F2-8E93359A5043}" type="presParOf" srcId="{E9C76FD4-AC5B-4E11-AFCB-EC2B20AF9407}" destId="{B303613B-CCEE-4718-87E4-EBE05C5E14E5}" srcOrd="24" destOrd="0" presId="urn:microsoft.com/office/officeart/2005/8/layout/radial6"/>
    <dgm:cxn modelId="{B4270048-B49D-4F1B-B3A8-6ED35535C78A}" type="presParOf" srcId="{E9C76FD4-AC5B-4E11-AFCB-EC2B20AF9407}" destId="{6244AB60-0AEB-438C-869D-2EC96BB4FC5A}" srcOrd="25" destOrd="0" presId="urn:microsoft.com/office/officeart/2005/8/layout/radial6"/>
    <dgm:cxn modelId="{C67712AE-9C18-4EB2-B0C1-9B4A3B8F0EC8}" type="presParOf" srcId="{E9C76FD4-AC5B-4E11-AFCB-EC2B20AF9407}" destId="{02016E14-A5BE-4759-A7F3-1989BED79940}" srcOrd="26" destOrd="0" presId="urn:microsoft.com/office/officeart/2005/8/layout/radial6"/>
    <dgm:cxn modelId="{5A1881D1-3DCF-4FA7-95C2-0E715520B55F}" type="presParOf" srcId="{E9C76FD4-AC5B-4E11-AFCB-EC2B20AF9407}" destId="{57C53DB5-2B1E-49D6-AACE-8B7026FCC7FF}" srcOrd="27" destOrd="0" presId="urn:microsoft.com/office/officeart/2005/8/layout/radial6"/>
    <dgm:cxn modelId="{0CD44CE1-B4A6-4219-AB5F-FA663C0C162B}" type="presParOf" srcId="{E9C76FD4-AC5B-4E11-AFCB-EC2B20AF9407}" destId="{86A2B60E-951F-4F2F-8438-8148B34DA634}" srcOrd="28" destOrd="0" presId="urn:microsoft.com/office/officeart/2005/8/layout/radial6"/>
    <dgm:cxn modelId="{EBA54D41-5D01-47C7-989A-7752006F63AB}" type="presParOf" srcId="{E9C76FD4-AC5B-4E11-AFCB-EC2B20AF9407}" destId="{3249EDD7-0F0E-428D-8CA9-D04FAB58E836}" srcOrd="29" destOrd="0" presId="urn:microsoft.com/office/officeart/2005/8/layout/radial6"/>
    <dgm:cxn modelId="{D2D85BB2-1903-4D3A-B807-5E417A8A3F3A}" type="presParOf" srcId="{E9C76FD4-AC5B-4E11-AFCB-EC2B20AF9407}" destId="{71914476-4365-4557-8BAE-128E435107B8}" srcOrd="30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DD264A5-AC08-4E68-B36A-DA26AD12180D}" type="doc">
      <dgm:prSet loTypeId="urn:microsoft.com/office/officeart/2005/8/layout/radial6" loCatId="cycle" qsTypeId="urn:microsoft.com/office/officeart/2005/8/quickstyle/3d2" qsCatId="3D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21429CAE-1C96-4AC2-BC00-B8E222A878EB}">
      <dgm:prSet phldrT="[Текст]" custT="1"/>
      <dgm:spPr/>
      <dgm:t>
        <a:bodyPr/>
        <a:lstStyle/>
        <a:p>
          <a:r>
            <a:rPr lang="en-US" sz="2600" b="1" dirty="0" smtClean="0"/>
            <a:t>1 </a:t>
          </a:r>
          <a:r>
            <a:rPr lang="ru-RU" sz="2600" b="1" dirty="0" smtClean="0"/>
            <a:t>203</a:t>
          </a:r>
          <a:r>
            <a:rPr lang="en-US" sz="2600" b="1" dirty="0" smtClean="0"/>
            <a:t> 98</a:t>
          </a:r>
          <a:r>
            <a:rPr lang="ru-RU" sz="2600" b="1" dirty="0" smtClean="0"/>
            <a:t>2</a:t>
          </a:r>
          <a:r>
            <a:rPr lang="en-US" sz="2600" b="1" dirty="0" smtClean="0"/>
            <a:t>,</a:t>
          </a:r>
          <a:r>
            <a:rPr lang="ru-RU" sz="2600" b="1" dirty="0" smtClean="0"/>
            <a:t>7</a:t>
          </a:r>
          <a:endParaRPr lang="ru-RU" sz="2600" b="1" dirty="0" smtClean="0"/>
        </a:p>
      </dgm:t>
    </dgm:pt>
    <dgm:pt modelId="{8D0F11DA-E30B-4F92-B865-8ADF22933B84}" type="parTrans" cxnId="{E9FC2D87-5336-452B-9217-205757935F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EDEBC35-D194-4962-BFF4-3E65617671A1}" type="sibTrans" cxnId="{E9FC2D87-5336-452B-9217-205757935FA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65E85F0-0318-4284-AFB1-CC7D58FC8F8E}">
      <dgm:prSet phldrT="[Текст]" custT="1"/>
      <dgm:spPr/>
      <dgm:t>
        <a:bodyPr/>
        <a:lstStyle/>
        <a:p>
          <a:r>
            <a:rPr lang="ru-RU" sz="1200" b="1" dirty="0" smtClean="0"/>
            <a:t>740 238,4 </a:t>
          </a:r>
          <a:r>
            <a:rPr lang="ru-RU" sz="1100" dirty="0" smtClean="0"/>
            <a:t>Образование</a:t>
          </a:r>
          <a:endParaRPr lang="ru-RU" sz="1100" dirty="0"/>
        </a:p>
      </dgm:t>
    </dgm:pt>
    <dgm:pt modelId="{8D793F76-9603-4B79-85E4-A5CA7171990A}" type="parTrans" cxnId="{63E2DA2B-612B-4B51-B37D-3684C14763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534786C-9648-4FCA-A565-B5088D769F04}" type="sibTrans" cxnId="{63E2DA2B-612B-4B51-B37D-3684C14763B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4444037-8386-4EDD-A263-5FE61F7DCFD1}">
      <dgm:prSet phldrT="[Текст]" custT="1"/>
      <dgm:spPr/>
      <dgm:t>
        <a:bodyPr/>
        <a:lstStyle/>
        <a:p>
          <a:r>
            <a:rPr lang="ru-RU" sz="1200" b="1" dirty="0" smtClean="0"/>
            <a:t>103 109,6 </a:t>
          </a:r>
          <a:r>
            <a:rPr lang="ru-RU" sz="1100" dirty="0" smtClean="0"/>
            <a:t>культура и кинематография</a:t>
          </a:r>
          <a:endParaRPr lang="ru-RU" sz="1100" dirty="0"/>
        </a:p>
      </dgm:t>
    </dgm:pt>
    <dgm:pt modelId="{FF8FEE68-C4C5-40DB-A4F5-047CEE7953A3}" type="parTrans" cxnId="{6619E789-A585-452F-AE10-E0C65CB65B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227509F-6AD9-4EAA-A58A-24ECD8601F49}" type="sibTrans" cxnId="{6619E789-A585-452F-AE10-E0C65CB65B0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B9662EB6-D1C2-4C11-A8CF-DF6E159413C5}">
      <dgm:prSet phldrT="[Текст]" custT="1"/>
      <dgm:spPr/>
      <dgm:t>
        <a:bodyPr/>
        <a:lstStyle/>
        <a:p>
          <a:r>
            <a:rPr lang="ru-RU" sz="1200" b="1" dirty="0" smtClean="0"/>
            <a:t>22 110,4 </a:t>
          </a:r>
          <a:r>
            <a:rPr lang="ru-RU" sz="1100" dirty="0" smtClean="0"/>
            <a:t>Национальная экономика</a:t>
          </a:r>
          <a:endParaRPr lang="ru-RU" sz="1100" dirty="0"/>
        </a:p>
      </dgm:t>
    </dgm:pt>
    <dgm:pt modelId="{F8F698CC-E267-4511-9290-21EBA36788A0}" type="parTrans" cxnId="{8570468E-036F-4C05-83D3-EE8CAB6B72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F754B86D-7FD2-470C-94D5-DCFEB6E83A42}" type="sibTrans" cxnId="{8570468E-036F-4C05-83D3-EE8CAB6B727E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6ED6851-49B3-404D-93D9-D23BC788AA28}">
      <dgm:prSet phldrT="[Текст]" custT="1"/>
      <dgm:spPr/>
      <dgm:t>
        <a:bodyPr/>
        <a:lstStyle/>
        <a:p>
          <a:r>
            <a:rPr lang="ru-RU" sz="1200" b="1" dirty="0" smtClean="0"/>
            <a:t>11 880,3</a:t>
          </a:r>
          <a:endParaRPr lang="ru-RU" sz="1200" b="1" dirty="0" smtClean="0"/>
        </a:p>
        <a:p>
          <a:r>
            <a:rPr lang="ru-RU" sz="1100" dirty="0" smtClean="0"/>
            <a:t>охрана окружающей среды</a:t>
          </a:r>
          <a:endParaRPr lang="ru-RU" sz="1100" dirty="0"/>
        </a:p>
      </dgm:t>
    </dgm:pt>
    <dgm:pt modelId="{F16E2177-7C82-40F0-A9F7-8C9E964CDD0E}" type="parTrans" cxnId="{C88F3319-332E-47F0-A2CD-CB75312FDD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88C569-7FAC-42AB-A0DF-CF9DE7DEAFD7}" type="sibTrans" cxnId="{C88F3319-332E-47F0-A2CD-CB75312FDD5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28DBF99-D7C5-4111-AE99-58F3886B5942}">
      <dgm:prSet custT="1"/>
      <dgm:spPr/>
      <dgm:t>
        <a:bodyPr/>
        <a:lstStyle/>
        <a:p>
          <a:r>
            <a:rPr lang="ru-RU" sz="1200" b="1" dirty="0" smtClean="0"/>
            <a:t>71 026,1 </a:t>
          </a:r>
          <a:r>
            <a:rPr lang="ru-RU" sz="1100" dirty="0" smtClean="0"/>
            <a:t>общегосударственные вопросы</a:t>
          </a:r>
          <a:endParaRPr lang="ru-RU" sz="1100" dirty="0"/>
        </a:p>
      </dgm:t>
    </dgm:pt>
    <dgm:pt modelId="{5D1982DC-B936-47BA-9510-C1CBA592CC9A}" type="parTrans" cxnId="{F776DB78-BDDC-4442-94C1-43A9D1833E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D881238D-A831-4A60-9BE3-5E2AD2A0CEF4}" type="sibTrans" cxnId="{F776DB78-BDDC-4442-94C1-43A9D1833E09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AB8B8939-4DA1-4C3D-AFEE-F1BB54FD1247}">
      <dgm:prSet custT="1"/>
      <dgm:spPr/>
      <dgm:t>
        <a:bodyPr/>
        <a:lstStyle/>
        <a:p>
          <a:r>
            <a:rPr lang="ru-RU" sz="1200" b="1" dirty="0" smtClean="0"/>
            <a:t>109 848,2 </a:t>
          </a:r>
          <a:r>
            <a:rPr lang="ru-RU" sz="1100" dirty="0" smtClean="0"/>
            <a:t>межбюджетные трансферты</a:t>
          </a:r>
          <a:endParaRPr lang="ru-RU" sz="1100" dirty="0"/>
        </a:p>
      </dgm:t>
    </dgm:pt>
    <dgm:pt modelId="{3D610C49-4D2A-4435-B290-2E74EF4D5F88}" type="parTrans" cxnId="{9056E6D7-C5E6-411D-A62D-CCFC4E612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1035A43-8231-4DD8-82BB-5134D0516EF1}" type="sibTrans" cxnId="{9056E6D7-C5E6-411D-A62D-CCFC4E612911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34ADA98-224C-48B4-87A7-9EAFEFB07B57}">
      <dgm:prSet custT="1"/>
      <dgm:spPr/>
      <dgm:t>
        <a:bodyPr/>
        <a:lstStyle/>
        <a:p>
          <a:r>
            <a:rPr lang="ru-RU" sz="1200" b="1" dirty="0" smtClean="0"/>
            <a:t>47 502,6</a:t>
          </a:r>
          <a:endParaRPr lang="ru-RU" sz="1200" b="1" dirty="0" smtClean="0"/>
        </a:p>
        <a:p>
          <a:r>
            <a:rPr lang="ru-RU" sz="1000" dirty="0" smtClean="0"/>
            <a:t>жилищно-коммунальное хозяйство</a:t>
          </a:r>
          <a:endParaRPr lang="ru-RU" sz="1000" dirty="0"/>
        </a:p>
      </dgm:t>
    </dgm:pt>
    <dgm:pt modelId="{A47C040A-AD11-49B6-A7D5-C84C801BFD52}" type="parTrans" cxnId="{B1FCD11B-92AA-45AE-8D09-9A496EB4866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0E64390A-42EB-4AE6-B13C-9D3B73857F63}" type="sibTrans" cxnId="{B1FCD11B-92AA-45AE-8D09-9A496EB4866D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7F6CEFF-73D3-4C1B-85C5-E928441E6C51}">
      <dgm:prSet custT="1"/>
      <dgm:spPr/>
      <dgm:t>
        <a:bodyPr/>
        <a:lstStyle/>
        <a:p>
          <a:r>
            <a:rPr lang="ru-RU" sz="1200" b="1" dirty="0" smtClean="0"/>
            <a:t>47,4</a:t>
          </a:r>
          <a:endParaRPr lang="ru-RU" sz="1200" b="1" dirty="0" smtClean="0"/>
        </a:p>
        <a:p>
          <a:r>
            <a:rPr lang="ru-RU" sz="1100" dirty="0" smtClean="0"/>
            <a:t>здравоохранение </a:t>
          </a:r>
          <a:endParaRPr lang="ru-RU" sz="1100" dirty="0"/>
        </a:p>
      </dgm:t>
    </dgm:pt>
    <dgm:pt modelId="{0406123B-8FB6-4D1D-B62F-1CD477FA8560}" type="parTrans" cxnId="{FF9EEEC1-BC32-4BCB-8EA3-B14740C73C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23D6E3A3-FEAC-47B8-A43C-BC805F3C017A}" type="sibTrans" cxnId="{FF9EEEC1-BC32-4BCB-8EA3-B14740C73C2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5A39764-2234-45A5-BBAC-5E382E0AC141}">
      <dgm:prSet custT="1"/>
      <dgm:spPr/>
      <dgm:t>
        <a:bodyPr/>
        <a:lstStyle/>
        <a:p>
          <a:r>
            <a:rPr lang="ru-RU" sz="1200" b="1" dirty="0" smtClean="0"/>
            <a:t>1 </a:t>
          </a:r>
          <a:r>
            <a:rPr lang="ru-RU" sz="1200" b="1" dirty="0" smtClean="0"/>
            <a:t>490,1</a:t>
          </a:r>
          <a:endParaRPr lang="ru-RU" sz="1200" b="1" dirty="0" smtClean="0"/>
        </a:p>
        <a:p>
          <a:r>
            <a:rPr lang="ru-RU" sz="1100" dirty="0" smtClean="0"/>
            <a:t>национальная оборона</a:t>
          </a:r>
          <a:endParaRPr lang="ru-RU" sz="1100" dirty="0"/>
        </a:p>
      </dgm:t>
    </dgm:pt>
    <dgm:pt modelId="{C5C59378-56F9-4E1B-B2AC-4A1484E8F989}" type="parTrans" cxnId="{7CF46562-2AE9-4FAF-9200-ACCA9D9ED1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16CB1495-51C0-46B4-BAF2-4194A4D949D7}" type="sibTrans" cxnId="{7CF46562-2AE9-4FAF-9200-ACCA9D9ED167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D233525-751B-4CC6-A14A-A6276C5A819C}">
      <dgm:prSet custT="1"/>
      <dgm:spPr/>
      <dgm:t>
        <a:bodyPr/>
        <a:lstStyle/>
        <a:p>
          <a:r>
            <a:rPr lang="ru-RU" sz="1000" b="1" dirty="0" smtClean="0"/>
            <a:t>7 986,3 </a:t>
          </a:r>
          <a:r>
            <a:rPr lang="ru-RU" sz="900" dirty="0" smtClean="0"/>
            <a:t>национальная безопасность и правоохранительная деятельность</a:t>
          </a:r>
          <a:endParaRPr lang="ru-RU" sz="900" dirty="0"/>
        </a:p>
      </dgm:t>
    </dgm:pt>
    <dgm:pt modelId="{677533A4-80BF-4E82-8385-EFD1622E2518}" type="parTrans" cxnId="{48C9743A-1C04-4874-A320-62DE5F57DD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8E5D0026-6BCB-4336-9098-BB4F705FAF07}" type="sibTrans" cxnId="{48C9743A-1C04-4874-A320-62DE5F57DD12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C1E6EF71-B76E-4B3B-94F8-A313E84D18A7}">
      <dgm:prSet custT="1"/>
      <dgm:spPr/>
      <dgm:t>
        <a:bodyPr/>
        <a:lstStyle/>
        <a:p>
          <a:r>
            <a:rPr lang="ru-RU" sz="1200" b="1" dirty="0" smtClean="0"/>
            <a:t>38 </a:t>
          </a:r>
          <a:r>
            <a:rPr lang="ru-RU" sz="1200" b="1" dirty="0" smtClean="0"/>
            <a:t>640,3 </a:t>
          </a:r>
          <a:r>
            <a:rPr lang="ru-RU" sz="1100" dirty="0" smtClean="0"/>
            <a:t>физическая культура и спорт</a:t>
          </a:r>
          <a:endParaRPr lang="ru-RU" sz="1100" dirty="0"/>
        </a:p>
      </dgm:t>
    </dgm:pt>
    <dgm:pt modelId="{8AB963CD-2F9E-427C-9ECF-97DEA058B842}" type="parTrans" cxnId="{5F8DAC82-CD2D-482E-9FB5-613FA7E748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C40D20E-2FA9-4D1B-964D-F3B093347DB1}" type="sibTrans" cxnId="{5F8DAC82-CD2D-482E-9FB5-613FA7E748FC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39911615-E5DA-4043-A13E-9A6A6CB0FB0D}">
      <dgm:prSet custT="1"/>
      <dgm:spPr/>
      <dgm:t>
        <a:bodyPr/>
        <a:lstStyle/>
        <a:p>
          <a:r>
            <a:rPr lang="ru-RU" sz="1200" b="1" dirty="0" smtClean="0"/>
            <a:t>50 064,7 </a:t>
          </a:r>
          <a:r>
            <a:rPr lang="ru-RU" sz="1100" dirty="0" smtClean="0"/>
            <a:t>социальная политика</a:t>
          </a:r>
          <a:endParaRPr lang="ru-RU" sz="1100" dirty="0"/>
        </a:p>
      </dgm:t>
    </dgm:pt>
    <dgm:pt modelId="{2FEF573D-B8A4-4280-95FA-A198EFF99371}" type="parTrans" cxnId="{C861AF5B-A98B-40D5-BB78-B4A2DA1F05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7071133A-7555-4392-9CE6-5930F31E0E8C}" type="sibTrans" cxnId="{C861AF5B-A98B-40D5-BB78-B4A2DA1F05B6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5B8433D6-2E0C-4716-A635-66472266A982}">
      <dgm:prSet custT="1"/>
      <dgm:spPr/>
      <dgm:t>
        <a:bodyPr/>
        <a:lstStyle/>
        <a:p>
          <a:r>
            <a:rPr lang="ru-RU" sz="900" b="1" dirty="0" smtClean="0"/>
            <a:t>38,3 </a:t>
          </a:r>
          <a:r>
            <a:rPr lang="ru-RU" sz="900" dirty="0" smtClean="0"/>
            <a:t>обслуживание государственного и муниципального долга</a:t>
          </a:r>
          <a:endParaRPr lang="ru-RU" sz="900" dirty="0"/>
        </a:p>
      </dgm:t>
    </dgm:pt>
    <dgm:pt modelId="{AABC7C57-6E69-4E42-860E-D597DCDA05C2}" type="parTrans" cxnId="{CDBF31C5-73CA-4AAF-800B-46165F7CD1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456EC372-64F2-4709-BA13-2A4AA37812A2}" type="sibTrans" cxnId="{CDBF31C5-73CA-4AAF-800B-46165F7CD18A}">
      <dgm:prSet/>
      <dgm:spPr/>
      <dgm:t>
        <a:bodyPr/>
        <a:lstStyle/>
        <a:p>
          <a:endParaRPr lang="ru-RU">
            <a:solidFill>
              <a:schemeClr val="tx1"/>
            </a:solidFill>
          </a:endParaRPr>
        </a:p>
      </dgm:t>
    </dgm:pt>
    <dgm:pt modelId="{EC86A435-6713-470D-9DE0-418B229AACC1}" type="pres">
      <dgm:prSet presAssocID="{2DD264A5-AC08-4E68-B36A-DA26AD12180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B8ACF6B-D30A-4BF2-96E1-3066E4F5211D}" type="pres">
      <dgm:prSet presAssocID="{21429CAE-1C96-4AC2-BC00-B8E222A878EB}" presName="centerShape" presStyleLbl="node0" presStyleIdx="0" presStyleCnt="1" custScaleX="318421" custScaleY="304985" custLinFactNeighborX="-504" custLinFactNeighborY="-119"/>
      <dgm:spPr/>
      <dgm:t>
        <a:bodyPr/>
        <a:lstStyle/>
        <a:p>
          <a:endParaRPr lang="ru-RU"/>
        </a:p>
      </dgm:t>
    </dgm:pt>
    <dgm:pt modelId="{F703B49A-6B70-4EEE-B469-1F816EBA501B}" type="pres">
      <dgm:prSet presAssocID="{E65E85F0-0318-4284-AFB1-CC7D58FC8F8E}" presName="node" presStyleLbl="node1" presStyleIdx="0" presStyleCnt="13" custScaleX="190180" custScaleY="1538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4688CE2-8367-41F2-AC28-807303E48B2B}" type="pres">
      <dgm:prSet presAssocID="{E65E85F0-0318-4284-AFB1-CC7D58FC8F8E}" presName="dummy" presStyleCnt="0"/>
      <dgm:spPr/>
      <dgm:t>
        <a:bodyPr/>
        <a:lstStyle/>
        <a:p>
          <a:endParaRPr lang="ru-RU"/>
        </a:p>
      </dgm:t>
    </dgm:pt>
    <dgm:pt modelId="{A993EA2C-940E-48C4-9F65-44FFCAF4A702}" type="pres">
      <dgm:prSet presAssocID="{F534786C-9648-4FCA-A565-B5088D769F04}" presName="sibTrans" presStyleLbl="sibTrans2D1" presStyleIdx="0" presStyleCnt="13"/>
      <dgm:spPr/>
      <dgm:t>
        <a:bodyPr/>
        <a:lstStyle/>
        <a:p>
          <a:endParaRPr lang="ru-RU"/>
        </a:p>
      </dgm:t>
    </dgm:pt>
    <dgm:pt modelId="{5F98D859-33E5-475B-A73E-5695291271B7}" type="pres">
      <dgm:prSet presAssocID="{034ADA98-224C-48B4-87A7-9EAFEFB07B57}" presName="node" presStyleLbl="node1" presStyleIdx="1" presStyleCnt="13" custScaleX="179250" custScaleY="14408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200433-F0BD-4C1F-913F-0E05C8937505}" type="pres">
      <dgm:prSet presAssocID="{034ADA98-224C-48B4-87A7-9EAFEFB07B57}" presName="dummy" presStyleCnt="0"/>
      <dgm:spPr/>
      <dgm:t>
        <a:bodyPr/>
        <a:lstStyle/>
        <a:p>
          <a:endParaRPr lang="ru-RU"/>
        </a:p>
      </dgm:t>
    </dgm:pt>
    <dgm:pt modelId="{84EDCF1F-7C4B-4BAC-85AB-5EEAB25B0A0C}" type="pres">
      <dgm:prSet presAssocID="{0E64390A-42EB-4AE6-B13C-9D3B73857F63}" presName="sibTrans" presStyleLbl="sibTrans2D1" presStyleIdx="1" presStyleCnt="13"/>
      <dgm:spPr/>
      <dgm:t>
        <a:bodyPr/>
        <a:lstStyle/>
        <a:p>
          <a:endParaRPr lang="ru-RU"/>
        </a:p>
      </dgm:t>
    </dgm:pt>
    <dgm:pt modelId="{7875CA1B-5FEC-4DA9-88D8-35778BD1F90A}" type="pres">
      <dgm:prSet presAssocID="{AB8B8939-4DA1-4C3D-AFEE-F1BB54FD1247}" presName="node" presStyleLbl="node1" presStyleIdx="2" presStyleCnt="13" custScaleX="181199" custScaleY="1653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198FD4-2FFB-4145-9D19-9726EA9B27B0}" type="pres">
      <dgm:prSet presAssocID="{AB8B8939-4DA1-4C3D-AFEE-F1BB54FD1247}" presName="dummy" presStyleCnt="0"/>
      <dgm:spPr/>
      <dgm:t>
        <a:bodyPr/>
        <a:lstStyle/>
        <a:p>
          <a:endParaRPr lang="ru-RU"/>
        </a:p>
      </dgm:t>
    </dgm:pt>
    <dgm:pt modelId="{0F981DF3-DCCF-4168-9494-52B2A4F3FFA3}" type="pres">
      <dgm:prSet presAssocID="{71035A43-8231-4DD8-82BB-5134D0516EF1}" presName="sibTrans" presStyleLbl="sibTrans2D1" presStyleIdx="2" presStyleCnt="13"/>
      <dgm:spPr/>
      <dgm:t>
        <a:bodyPr/>
        <a:lstStyle/>
        <a:p>
          <a:endParaRPr lang="ru-RU"/>
        </a:p>
      </dgm:t>
    </dgm:pt>
    <dgm:pt modelId="{1A4EEAD0-2CEB-4C49-AA04-D22E5874B042}" type="pres">
      <dgm:prSet presAssocID="{E4444037-8386-4EDD-A263-5FE61F7DCFD1}" presName="node" presStyleLbl="node1" presStyleIdx="3" presStyleCnt="13" custScaleX="197143" custScaleY="175992" custRadScaleRad="103204" custRadScaleInc="2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E8DDBE-16E4-4F11-A1E9-45054EA31100}" type="pres">
      <dgm:prSet presAssocID="{E4444037-8386-4EDD-A263-5FE61F7DCFD1}" presName="dummy" presStyleCnt="0"/>
      <dgm:spPr/>
      <dgm:t>
        <a:bodyPr/>
        <a:lstStyle/>
        <a:p>
          <a:endParaRPr lang="ru-RU"/>
        </a:p>
      </dgm:t>
    </dgm:pt>
    <dgm:pt modelId="{A98F9CD1-F5D3-4C06-9D29-D70CA47FE5EE}" type="pres">
      <dgm:prSet presAssocID="{3227509F-6AD9-4EAA-A58A-24ECD8601F49}" presName="sibTrans" presStyleLbl="sibTrans2D1" presStyleIdx="3" presStyleCnt="13"/>
      <dgm:spPr/>
      <dgm:t>
        <a:bodyPr/>
        <a:lstStyle/>
        <a:p>
          <a:endParaRPr lang="ru-RU"/>
        </a:p>
      </dgm:t>
    </dgm:pt>
    <dgm:pt modelId="{C3DA6260-5831-4AFD-B41B-793C3ADAACEA}" type="pres">
      <dgm:prSet presAssocID="{E28DBF99-D7C5-4111-AE99-58F3886B5942}" presName="node" presStyleLbl="node1" presStyleIdx="4" presStyleCnt="13" custScaleX="206145" custScaleY="1754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C313450-8D14-4B1C-AD41-185BB8C6ED87}" type="pres">
      <dgm:prSet presAssocID="{E28DBF99-D7C5-4111-AE99-58F3886B5942}" presName="dummy" presStyleCnt="0"/>
      <dgm:spPr/>
      <dgm:t>
        <a:bodyPr/>
        <a:lstStyle/>
        <a:p>
          <a:endParaRPr lang="ru-RU"/>
        </a:p>
      </dgm:t>
    </dgm:pt>
    <dgm:pt modelId="{8BD45BFD-4F42-46BD-8407-8950E4E5156F}" type="pres">
      <dgm:prSet presAssocID="{D881238D-A831-4A60-9BE3-5E2AD2A0CEF4}" presName="sibTrans" presStyleLbl="sibTrans2D1" presStyleIdx="4" presStyleCnt="13"/>
      <dgm:spPr/>
      <dgm:t>
        <a:bodyPr/>
        <a:lstStyle/>
        <a:p>
          <a:endParaRPr lang="ru-RU"/>
        </a:p>
      </dgm:t>
    </dgm:pt>
    <dgm:pt modelId="{F88C33F7-F226-4E44-9CB6-54D2BCAF8DA4}" type="pres">
      <dgm:prSet presAssocID="{39911615-E5DA-4043-A13E-9A6A6CB0FB0D}" presName="node" presStyleLbl="node1" presStyleIdx="5" presStyleCnt="13" custScaleX="201857" custScaleY="15567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866E7D5-1D22-4208-AE8F-1561195F6966}" type="pres">
      <dgm:prSet presAssocID="{39911615-E5DA-4043-A13E-9A6A6CB0FB0D}" presName="dummy" presStyleCnt="0"/>
      <dgm:spPr/>
      <dgm:t>
        <a:bodyPr/>
        <a:lstStyle/>
        <a:p>
          <a:endParaRPr lang="ru-RU"/>
        </a:p>
      </dgm:t>
    </dgm:pt>
    <dgm:pt modelId="{C2DCFC77-8624-4C34-9CE9-42C113C8CCDD}" type="pres">
      <dgm:prSet presAssocID="{7071133A-7555-4392-9CE6-5930F31E0E8C}" presName="sibTrans" presStyleLbl="sibTrans2D1" presStyleIdx="5" presStyleCnt="13"/>
      <dgm:spPr/>
      <dgm:t>
        <a:bodyPr/>
        <a:lstStyle/>
        <a:p>
          <a:endParaRPr lang="ru-RU"/>
        </a:p>
      </dgm:t>
    </dgm:pt>
    <dgm:pt modelId="{2D74374E-C532-473C-A564-F1CDD512708C}" type="pres">
      <dgm:prSet presAssocID="{B9662EB6-D1C2-4C11-A8CF-DF6E159413C5}" presName="node" presStyleLbl="node1" presStyleIdx="6" presStyleCnt="13" custScaleX="194675" custScaleY="1560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A68199E-F84D-4479-9C4D-52341B762D9D}" type="pres">
      <dgm:prSet presAssocID="{B9662EB6-D1C2-4C11-A8CF-DF6E159413C5}" presName="dummy" presStyleCnt="0"/>
      <dgm:spPr/>
      <dgm:t>
        <a:bodyPr/>
        <a:lstStyle/>
        <a:p>
          <a:endParaRPr lang="ru-RU"/>
        </a:p>
      </dgm:t>
    </dgm:pt>
    <dgm:pt modelId="{08BB92E4-E60E-4329-ACAC-F44179141636}" type="pres">
      <dgm:prSet presAssocID="{F754B86D-7FD2-470C-94D5-DCFEB6E83A42}" presName="sibTrans" presStyleLbl="sibTrans2D1" presStyleIdx="6" presStyleCnt="13"/>
      <dgm:spPr/>
      <dgm:t>
        <a:bodyPr/>
        <a:lstStyle/>
        <a:p>
          <a:endParaRPr lang="ru-RU"/>
        </a:p>
      </dgm:t>
    </dgm:pt>
    <dgm:pt modelId="{3F4061F2-8E0C-4921-BC22-3C45780D2482}" type="pres">
      <dgm:prSet presAssocID="{C1E6EF71-B76E-4B3B-94F8-A313E84D18A7}" presName="node" presStyleLbl="node1" presStyleIdx="7" presStyleCnt="13" custScaleX="187671" custScaleY="1603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80E332-A4A9-48B7-90E4-DA68BA412612}" type="pres">
      <dgm:prSet presAssocID="{C1E6EF71-B76E-4B3B-94F8-A313E84D18A7}" presName="dummy" presStyleCnt="0"/>
      <dgm:spPr/>
      <dgm:t>
        <a:bodyPr/>
        <a:lstStyle/>
        <a:p>
          <a:endParaRPr lang="ru-RU"/>
        </a:p>
      </dgm:t>
    </dgm:pt>
    <dgm:pt modelId="{D09B21B2-74A2-4C8F-A17A-3C27988A8137}" type="pres">
      <dgm:prSet presAssocID="{4C40D20E-2FA9-4D1B-964D-F3B093347DB1}" presName="sibTrans" presStyleLbl="sibTrans2D1" presStyleIdx="7" presStyleCnt="13"/>
      <dgm:spPr/>
      <dgm:t>
        <a:bodyPr/>
        <a:lstStyle/>
        <a:p>
          <a:endParaRPr lang="ru-RU"/>
        </a:p>
      </dgm:t>
    </dgm:pt>
    <dgm:pt modelId="{19383FB4-4A13-4EB2-BDCB-CD04D9E9DFA4}" type="pres">
      <dgm:prSet presAssocID="{C6ED6851-49B3-404D-93D9-D23BC788AA28}" presName="node" presStyleLbl="node1" presStyleIdx="8" presStyleCnt="13" custScaleX="193243" custScaleY="1739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EB8E045-DEA9-42E4-8A67-B612F2351D8D}" type="pres">
      <dgm:prSet presAssocID="{C6ED6851-49B3-404D-93D9-D23BC788AA28}" presName="dummy" presStyleCnt="0"/>
      <dgm:spPr/>
      <dgm:t>
        <a:bodyPr/>
        <a:lstStyle/>
        <a:p>
          <a:endParaRPr lang="ru-RU"/>
        </a:p>
      </dgm:t>
    </dgm:pt>
    <dgm:pt modelId="{3CC37C03-B30C-4B99-BAA0-56329BEDFA9A}" type="pres">
      <dgm:prSet presAssocID="{8E88C569-7FAC-42AB-A0DF-CF9DE7DEAFD7}" presName="sibTrans" presStyleLbl="sibTrans2D1" presStyleIdx="8" presStyleCnt="13"/>
      <dgm:spPr/>
      <dgm:t>
        <a:bodyPr/>
        <a:lstStyle/>
        <a:p>
          <a:endParaRPr lang="ru-RU"/>
        </a:p>
      </dgm:t>
    </dgm:pt>
    <dgm:pt modelId="{ED09471D-5D73-4A3C-9734-1EAF29B616BA}" type="pres">
      <dgm:prSet presAssocID="{4D233525-751B-4CC6-A14A-A6276C5A819C}" presName="node" presStyleLbl="node1" presStyleIdx="9" presStyleCnt="13" custScaleX="203124" custScaleY="1829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599BD5-D83D-4193-B8DC-426909C6851E}" type="pres">
      <dgm:prSet presAssocID="{4D233525-751B-4CC6-A14A-A6276C5A819C}" presName="dummy" presStyleCnt="0"/>
      <dgm:spPr/>
      <dgm:t>
        <a:bodyPr/>
        <a:lstStyle/>
        <a:p>
          <a:endParaRPr lang="ru-RU"/>
        </a:p>
      </dgm:t>
    </dgm:pt>
    <dgm:pt modelId="{68A444F7-9C4D-4F06-959B-D49624CAAAFA}" type="pres">
      <dgm:prSet presAssocID="{8E5D0026-6BCB-4336-9098-BB4F705FAF07}" presName="sibTrans" presStyleLbl="sibTrans2D1" presStyleIdx="9" presStyleCnt="13"/>
      <dgm:spPr/>
      <dgm:t>
        <a:bodyPr/>
        <a:lstStyle/>
        <a:p>
          <a:endParaRPr lang="ru-RU"/>
        </a:p>
      </dgm:t>
    </dgm:pt>
    <dgm:pt modelId="{06F89DB4-CD56-4603-8AE6-4ECDE354F0B2}" type="pres">
      <dgm:prSet presAssocID="{85A39764-2234-45A5-BBAC-5E382E0AC141}" presName="node" presStyleLbl="node1" presStyleIdx="10" presStyleCnt="13" custScaleX="206280" custScaleY="180802" custRadScaleRad="107305" custRadScaleInc="-43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D53DF35-CDC4-41F6-8D54-FD79241BC67B}" type="pres">
      <dgm:prSet presAssocID="{85A39764-2234-45A5-BBAC-5E382E0AC141}" presName="dummy" presStyleCnt="0"/>
      <dgm:spPr/>
      <dgm:t>
        <a:bodyPr/>
        <a:lstStyle/>
        <a:p>
          <a:endParaRPr lang="ru-RU"/>
        </a:p>
      </dgm:t>
    </dgm:pt>
    <dgm:pt modelId="{A7BB13E1-1BB4-440E-91F8-0E8314B60D9E}" type="pres">
      <dgm:prSet presAssocID="{16CB1495-51C0-46B4-BAF2-4194A4D949D7}" presName="sibTrans" presStyleLbl="sibTrans2D1" presStyleIdx="10" presStyleCnt="13"/>
      <dgm:spPr/>
      <dgm:t>
        <a:bodyPr/>
        <a:lstStyle/>
        <a:p>
          <a:endParaRPr lang="ru-RU"/>
        </a:p>
      </dgm:t>
    </dgm:pt>
    <dgm:pt modelId="{18B78362-77B2-4D3F-8A9D-6F587401E492}" type="pres">
      <dgm:prSet presAssocID="{57F6CEFF-73D3-4C1B-85C5-E928441E6C51}" presName="node" presStyleLbl="node1" presStyleIdx="11" presStyleCnt="13" custScaleX="199952" custScaleY="173891" custRadScaleRad="103719" custRadScaleInc="-505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34D74F-518A-484B-8E62-02779955895D}" type="pres">
      <dgm:prSet presAssocID="{57F6CEFF-73D3-4C1B-85C5-E928441E6C51}" presName="dummy" presStyleCnt="0"/>
      <dgm:spPr/>
      <dgm:t>
        <a:bodyPr/>
        <a:lstStyle/>
        <a:p>
          <a:endParaRPr lang="ru-RU"/>
        </a:p>
      </dgm:t>
    </dgm:pt>
    <dgm:pt modelId="{B06DEDFF-5828-4A73-87E9-49F861BE71D3}" type="pres">
      <dgm:prSet presAssocID="{23D6E3A3-FEAC-47B8-A43C-BC805F3C017A}" presName="sibTrans" presStyleLbl="sibTrans2D1" presStyleIdx="11" presStyleCnt="13"/>
      <dgm:spPr/>
      <dgm:t>
        <a:bodyPr/>
        <a:lstStyle/>
        <a:p>
          <a:endParaRPr lang="ru-RU"/>
        </a:p>
      </dgm:t>
    </dgm:pt>
    <dgm:pt modelId="{E020CCBC-BE56-4C9E-A014-01A4AA551999}" type="pres">
      <dgm:prSet presAssocID="{5B8433D6-2E0C-4716-A635-66472266A982}" presName="node" presStyleLbl="node1" presStyleIdx="12" presStyleCnt="13" custScaleX="190145" custScaleY="157568" custRadScaleRad="103273" custRadScaleInc="-186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6B679E-1B8A-4361-AD81-92C4BC239F2A}" type="pres">
      <dgm:prSet presAssocID="{5B8433D6-2E0C-4716-A635-66472266A982}" presName="dummy" presStyleCnt="0"/>
      <dgm:spPr/>
      <dgm:t>
        <a:bodyPr/>
        <a:lstStyle/>
        <a:p>
          <a:endParaRPr lang="ru-RU"/>
        </a:p>
      </dgm:t>
    </dgm:pt>
    <dgm:pt modelId="{7F1747B4-0F03-4BB3-8EAA-C32A555078DB}" type="pres">
      <dgm:prSet presAssocID="{456EC372-64F2-4709-BA13-2A4AA37812A2}" presName="sibTrans" presStyleLbl="sibTrans2D1" presStyleIdx="12" presStyleCnt="13"/>
      <dgm:spPr/>
      <dgm:t>
        <a:bodyPr/>
        <a:lstStyle/>
        <a:p>
          <a:endParaRPr lang="ru-RU"/>
        </a:p>
      </dgm:t>
    </dgm:pt>
  </dgm:ptLst>
  <dgm:cxnLst>
    <dgm:cxn modelId="{F776DB78-BDDC-4442-94C1-43A9D1833E09}" srcId="{21429CAE-1C96-4AC2-BC00-B8E222A878EB}" destId="{E28DBF99-D7C5-4111-AE99-58F3886B5942}" srcOrd="4" destOrd="0" parTransId="{5D1982DC-B936-47BA-9510-C1CBA592CC9A}" sibTransId="{D881238D-A831-4A60-9BE3-5E2AD2A0CEF4}"/>
    <dgm:cxn modelId="{E773C268-95EA-4034-8F30-9C8B579420BE}" type="presOf" srcId="{C6ED6851-49B3-404D-93D9-D23BC788AA28}" destId="{19383FB4-4A13-4EB2-BDCB-CD04D9E9DFA4}" srcOrd="0" destOrd="0" presId="urn:microsoft.com/office/officeart/2005/8/layout/radial6"/>
    <dgm:cxn modelId="{2D1DFB60-A2D5-4B88-A88A-1E50867E9123}" type="presOf" srcId="{4D233525-751B-4CC6-A14A-A6276C5A819C}" destId="{ED09471D-5D73-4A3C-9734-1EAF29B616BA}" srcOrd="0" destOrd="0" presId="urn:microsoft.com/office/officeart/2005/8/layout/radial6"/>
    <dgm:cxn modelId="{5BBABD02-CD6D-429C-BAAD-59251D06D7A1}" type="presOf" srcId="{23D6E3A3-FEAC-47B8-A43C-BC805F3C017A}" destId="{B06DEDFF-5828-4A73-87E9-49F861BE71D3}" srcOrd="0" destOrd="0" presId="urn:microsoft.com/office/officeart/2005/8/layout/radial6"/>
    <dgm:cxn modelId="{3C692C71-4E51-4E8D-923C-42C7B25DDF19}" type="presOf" srcId="{4C40D20E-2FA9-4D1B-964D-F3B093347DB1}" destId="{D09B21B2-74A2-4C8F-A17A-3C27988A8137}" srcOrd="0" destOrd="0" presId="urn:microsoft.com/office/officeart/2005/8/layout/radial6"/>
    <dgm:cxn modelId="{E741AABA-E1AC-4F1F-B534-99AB0D309F6C}" type="presOf" srcId="{85A39764-2234-45A5-BBAC-5E382E0AC141}" destId="{06F89DB4-CD56-4603-8AE6-4ECDE354F0B2}" srcOrd="0" destOrd="0" presId="urn:microsoft.com/office/officeart/2005/8/layout/radial6"/>
    <dgm:cxn modelId="{895F641F-B50D-489E-922A-C92B8678D81F}" type="presOf" srcId="{E28DBF99-D7C5-4111-AE99-58F3886B5942}" destId="{C3DA6260-5831-4AFD-B41B-793C3ADAACEA}" srcOrd="0" destOrd="0" presId="urn:microsoft.com/office/officeart/2005/8/layout/radial6"/>
    <dgm:cxn modelId="{6619E789-A585-452F-AE10-E0C65CB65B0A}" srcId="{21429CAE-1C96-4AC2-BC00-B8E222A878EB}" destId="{E4444037-8386-4EDD-A263-5FE61F7DCFD1}" srcOrd="3" destOrd="0" parTransId="{FF8FEE68-C4C5-40DB-A4F5-047CEE7953A3}" sibTransId="{3227509F-6AD9-4EAA-A58A-24ECD8601F49}"/>
    <dgm:cxn modelId="{CF62A253-8956-465C-A6EB-87CF06BE9651}" type="presOf" srcId="{21429CAE-1C96-4AC2-BC00-B8E222A878EB}" destId="{1B8ACF6B-D30A-4BF2-96E1-3066E4F5211D}" srcOrd="0" destOrd="0" presId="urn:microsoft.com/office/officeart/2005/8/layout/radial6"/>
    <dgm:cxn modelId="{7CF46562-2AE9-4FAF-9200-ACCA9D9ED167}" srcId="{21429CAE-1C96-4AC2-BC00-B8E222A878EB}" destId="{85A39764-2234-45A5-BBAC-5E382E0AC141}" srcOrd="10" destOrd="0" parTransId="{C5C59378-56F9-4E1B-B2AC-4A1484E8F989}" sibTransId="{16CB1495-51C0-46B4-BAF2-4194A4D949D7}"/>
    <dgm:cxn modelId="{25D19E26-FDA5-495C-A66C-3E2C82F33D6B}" type="presOf" srcId="{8E5D0026-6BCB-4336-9098-BB4F705FAF07}" destId="{68A444F7-9C4D-4F06-959B-D49624CAAAFA}" srcOrd="0" destOrd="0" presId="urn:microsoft.com/office/officeart/2005/8/layout/radial6"/>
    <dgm:cxn modelId="{BFDB1F6E-B74A-4DCE-AB05-E1B2DF864365}" type="presOf" srcId="{7071133A-7555-4392-9CE6-5930F31E0E8C}" destId="{C2DCFC77-8624-4C34-9CE9-42C113C8CCDD}" srcOrd="0" destOrd="0" presId="urn:microsoft.com/office/officeart/2005/8/layout/radial6"/>
    <dgm:cxn modelId="{40CF3D8E-C7E0-446E-9BA7-3167E0914ECC}" type="presOf" srcId="{F534786C-9648-4FCA-A565-B5088D769F04}" destId="{A993EA2C-940E-48C4-9F65-44FFCAF4A702}" srcOrd="0" destOrd="0" presId="urn:microsoft.com/office/officeart/2005/8/layout/radial6"/>
    <dgm:cxn modelId="{AE805BB8-66F9-4B6D-8BDB-BFC326C4A1BF}" type="presOf" srcId="{E65E85F0-0318-4284-AFB1-CC7D58FC8F8E}" destId="{F703B49A-6B70-4EEE-B469-1F816EBA501B}" srcOrd="0" destOrd="0" presId="urn:microsoft.com/office/officeart/2005/8/layout/radial6"/>
    <dgm:cxn modelId="{CDBF31C5-73CA-4AAF-800B-46165F7CD18A}" srcId="{21429CAE-1C96-4AC2-BC00-B8E222A878EB}" destId="{5B8433D6-2E0C-4716-A635-66472266A982}" srcOrd="12" destOrd="0" parTransId="{AABC7C57-6E69-4E42-860E-D597DCDA05C2}" sibTransId="{456EC372-64F2-4709-BA13-2A4AA37812A2}"/>
    <dgm:cxn modelId="{E9FC2D87-5336-452B-9217-205757935FAE}" srcId="{2DD264A5-AC08-4E68-B36A-DA26AD12180D}" destId="{21429CAE-1C96-4AC2-BC00-B8E222A878EB}" srcOrd="0" destOrd="0" parTransId="{8D0F11DA-E30B-4F92-B865-8ADF22933B84}" sibTransId="{AEDEBC35-D194-4962-BFF4-3E65617671A1}"/>
    <dgm:cxn modelId="{52FA909D-26F6-4A81-9273-F331B4EBFCBE}" type="presOf" srcId="{034ADA98-224C-48B4-87A7-9EAFEFB07B57}" destId="{5F98D859-33E5-475B-A73E-5695291271B7}" srcOrd="0" destOrd="0" presId="urn:microsoft.com/office/officeart/2005/8/layout/radial6"/>
    <dgm:cxn modelId="{C6325D04-79D6-434D-B797-07DB311A4469}" type="presOf" srcId="{57F6CEFF-73D3-4C1B-85C5-E928441E6C51}" destId="{18B78362-77B2-4D3F-8A9D-6F587401E492}" srcOrd="0" destOrd="0" presId="urn:microsoft.com/office/officeart/2005/8/layout/radial6"/>
    <dgm:cxn modelId="{34DEB2E4-D61F-4779-926B-E1CBE1BDD35B}" type="presOf" srcId="{C1E6EF71-B76E-4B3B-94F8-A313E84D18A7}" destId="{3F4061F2-8E0C-4921-BC22-3C45780D2482}" srcOrd="0" destOrd="0" presId="urn:microsoft.com/office/officeart/2005/8/layout/radial6"/>
    <dgm:cxn modelId="{9056E6D7-C5E6-411D-A62D-CCFC4E612911}" srcId="{21429CAE-1C96-4AC2-BC00-B8E222A878EB}" destId="{AB8B8939-4DA1-4C3D-AFEE-F1BB54FD1247}" srcOrd="2" destOrd="0" parTransId="{3D610C49-4D2A-4435-B290-2E74EF4D5F88}" sibTransId="{71035A43-8231-4DD8-82BB-5134D0516EF1}"/>
    <dgm:cxn modelId="{5F8DAC82-CD2D-482E-9FB5-613FA7E748FC}" srcId="{21429CAE-1C96-4AC2-BC00-B8E222A878EB}" destId="{C1E6EF71-B76E-4B3B-94F8-A313E84D18A7}" srcOrd="7" destOrd="0" parTransId="{8AB963CD-2F9E-427C-9ECF-97DEA058B842}" sibTransId="{4C40D20E-2FA9-4D1B-964D-F3B093347DB1}"/>
    <dgm:cxn modelId="{48C9743A-1C04-4874-A320-62DE5F57DD12}" srcId="{21429CAE-1C96-4AC2-BC00-B8E222A878EB}" destId="{4D233525-751B-4CC6-A14A-A6276C5A819C}" srcOrd="9" destOrd="0" parTransId="{677533A4-80BF-4E82-8385-EFD1622E2518}" sibTransId="{8E5D0026-6BCB-4336-9098-BB4F705FAF07}"/>
    <dgm:cxn modelId="{02846265-48FE-4ECF-B0F2-0E24B30B859E}" type="presOf" srcId="{E4444037-8386-4EDD-A263-5FE61F7DCFD1}" destId="{1A4EEAD0-2CEB-4C49-AA04-D22E5874B042}" srcOrd="0" destOrd="0" presId="urn:microsoft.com/office/officeart/2005/8/layout/radial6"/>
    <dgm:cxn modelId="{86284AC7-EF78-4607-BF8C-5B99EB93D1E0}" type="presOf" srcId="{2DD264A5-AC08-4E68-B36A-DA26AD12180D}" destId="{EC86A435-6713-470D-9DE0-418B229AACC1}" srcOrd="0" destOrd="0" presId="urn:microsoft.com/office/officeart/2005/8/layout/radial6"/>
    <dgm:cxn modelId="{63E2DA2B-612B-4B51-B37D-3684C14763B7}" srcId="{21429CAE-1C96-4AC2-BC00-B8E222A878EB}" destId="{E65E85F0-0318-4284-AFB1-CC7D58FC8F8E}" srcOrd="0" destOrd="0" parTransId="{8D793F76-9603-4B79-85E4-A5CA7171990A}" sibTransId="{F534786C-9648-4FCA-A565-B5088D769F04}"/>
    <dgm:cxn modelId="{B1FCD11B-92AA-45AE-8D09-9A496EB4866D}" srcId="{21429CAE-1C96-4AC2-BC00-B8E222A878EB}" destId="{034ADA98-224C-48B4-87A7-9EAFEFB07B57}" srcOrd="1" destOrd="0" parTransId="{A47C040A-AD11-49B6-A7D5-C84C801BFD52}" sibTransId="{0E64390A-42EB-4AE6-B13C-9D3B73857F63}"/>
    <dgm:cxn modelId="{557DA005-4FF7-4ED7-9A86-6ED238BB7313}" type="presOf" srcId="{D881238D-A831-4A60-9BE3-5E2AD2A0CEF4}" destId="{8BD45BFD-4F42-46BD-8407-8950E4E5156F}" srcOrd="0" destOrd="0" presId="urn:microsoft.com/office/officeart/2005/8/layout/radial6"/>
    <dgm:cxn modelId="{851D6B52-EDF2-45DD-9CEC-82787A1CC33C}" type="presOf" srcId="{5B8433D6-2E0C-4716-A635-66472266A982}" destId="{E020CCBC-BE56-4C9E-A014-01A4AA551999}" srcOrd="0" destOrd="0" presId="urn:microsoft.com/office/officeart/2005/8/layout/radial6"/>
    <dgm:cxn modelId="{5A665335-18DC-496E-959F-79218A62AA6E}" type="presOf" srcId="{71035A43-8231-4DD8-82BB-5134D0516EF1}" destId="{0F981DF3-DCCF-4168-9494-52B2A4F3FFA3}" srcOrd="0" destOrd="0" presId="urn:microsoft.com/office/officeart/2005/8/layout/radial6"/>
    <dgm:cxn modelId="{F3359173-D3C8-479B-811B-AA52F018591A}" type="presOf" srcId="{3227509F-6AD9-4EAA-A58A-24ECD8601F49}" destId="{A98F9CD1-F5D3-4C06-9D29-D70CA47FE5EE}" srcOrd="0" destOrd="0" presId="urn:microsoft.com/office/officeart/2005/8/layout/radial6"/>
    <dgm:cxn modelId="{3C30F750-DF3E-4C23-8786-2838B728A459}" type="presOf" srcId="{456EC372-64F2-4709-BA13-2A4AA37812A2}" destId="{7F1747B4-0F03-4BB3-8EAA-C32A555078DB}" srcOrd="0" destOrd="0" presId="urn:microsoft.com/office/officeart/2005/8/layout/radial6"/>
    <dgm:cxn modelId="{1A0D1385-DED9-4652-B372-DF2518413ABC}" type="presOf" srcId="{16CB1495-51C0-46B4-BAF2-4194A4D949D7}" destId="{A7BB13E1-1BB4-440E-91F8-0E8314B60D9E}" srcOrd="0" destOrd="0" presId="urn:microsoft.com/office/officeart/2005/8/layout/radial6"/>
    <dgm:cxn modelId="{25519ABB-9BB2-4DC0-A8AD-C8CCD2120562}" type="presOf" srcId="{AB8B8939-4DA1-4C3D-AFEE-F1BB54FD1247}" destId="{7875CA1B-5FEC-4DA9-88D8-35778BD1F90A}" srcOrd="0" destOrd="0" presId="urn:microsoft.com/office/officeart/2005/8/layout/radial6"/>
    <dgm:cxn modelId="{B30545B8-F3F4-4680-AF34-CD64B76638D1}" type="presOf" srcId="{B9662EB6-D1C2-4C11-A8CF-DF6E159413C5}" destId="{2D74374E-C532-473C-A564-F1CDD512708C}" srcOrd="0" destOrd="0" presId="urn:microsoft.com/office/officeart/2005/8/layout/radial6"/>
    <dgm:cxn modelId="{FF9EEEC1-BC32-4BCB-8EA3-B14740C73C26}" srcId="{21429CAE-1C96-4AC2-BC00-B8E222A878EB}" destId="{57F6CEFF-73D3-4C1B-85C5-E928441E6C51}" srcOrd="11" destOrd="0" parTransId="{0406123B-8FB6-4D1D-B62F-1CD477FA8560}" sibTransId="{23D6E3A3-FEAC-47B8-A43C-BC805F3C017A}"/>
    <dgm:cxn modelId="{76657D18-F224-48D6-93E7-C864076824EE}" type="presOf" srcId="{39911615-E5DA-4043-A13E-9A6A6CB0FB0D}" destId="{F88C33F7-F226-4E44-9CB6-54D2BCAF8DA4}" srcOrd="0" destOrd="0" presId="urn:microsoft.com/office/officeart/2005/8/layout/radial6"/>
    <dgm:cxn modelId="{23990AEF-CA7F-4664-AFE5-2E201C72EB87}" type="presOf" srcId="{F754B86D-7FD2-470C-94D5-DCFEB6E83A42}" destId="{08BB92E4-E60E-4329-ACAC-F44179141636}" srcOrd="0" destOrd="0" presId="urn:microsoft.com/office/officeart/2005/8/layout/radial6"/>
    <dgm:cxn modelId="{C861AF5B-A98B-40D5-BB78-B4A2DA1F05B6}" srcId="{21429CAE-1C96-4AC2-BC00-B8E222A878EB}" destId="{39911615-E5DA-4043-A13E-9A6A6CB0FB0D}" srcOrd="5" destOrd="0" parTransId="{2FEF573D-B8A4-4280-95FA-A198EFF99371}" sibTransId="{7071133A-7555-4392-9CE6-5930F31E0E8C}"/>
    <dgm:cxn modelId="{8570468E-036F-4C05-83D3-EE8CAB6B727E}" srcId="{21429CAE-1C96-4AC2-BC00-B8E222A878EB}" destId="{B9662EB6-D1C2-4C11-A8CF-DF6E159413C5}" srcOrd="6" destOrd="0" parTransId="{F8F698CC-E267-4511-9290-21EBA36788A0}" sibTransId="{F754B86D-7FD2-470C-94D5-DCFEB6E83A42}"/>
    <dgm:cxn modelId="{85189724-2767-486D-9EB9-0A7B0AB91DE5}" type="presOf" srcId="{8E88C569-7FAC-42AB-A0DF-CF9DE7DEAFD7}" destId="{3CC37C03-B30C-4B99-BAA0-56329BEDFA9A}" srcOrd="0" destOrd="0" presId="urn:microsoft.com/office/officeart/2005/8/layout/radial6"/>
    <dgm:cxn modelId="{A82AEC5C-53BD-46EE-BC8F-61C34AB3E7F9}" type="presOf" srcId="{0E64390A-42EB-4AE6-B13C-9D3B73857F63}" destId="{84EDCF1F-7C4B-4BAC-85AB-5EEAB25B0A0C}" srcOrd="0" destOrd="0" presId="urn:microsoft.com/office/officeart/2005/8/layout/radial6"/>
    <dgm:cxn modelId="{C88F3319-332E-47F0-A2CD-CB75312FDD59}" srcId="{21429CAE-1C96-4AC2-BC00-B8E222A878EB}" destId="{C6ED6851-49B3-404D-93D9-D23BC788AA28}" srcOrd="8" destOrd="0" parTransId="{F16E2177-7C82-40F0-A9F7-8C9E964CDD0E}" sibTransId="{8E88C569-7FAC-42AB-A0DF-CF9DE7DEAFD7}"/>
    <dgm:cxn modelId="{043C12D9-B6D5-411D-8888-C384893B99B6}" type="presParOf" srcId="{EC86A435-6713-470D-9DE0-418B229AACC1}" destId="{1B8ACF6B-D30A-4BF2-96E1-3066E4F5211D}" srcOrd="0" destOrd="0" presId="urn:microsoft.com/office/officeart/2005/8/layout/radial6"/>
    <dgm:cxn modelId="{717531CA-F556-4AB6-BC9A-47BFD76B8DD6}" type="presParOf" srcId="{EC86A435-6713-470D-9DE0-418B229AACC1}" destId="{F703B49A-6B70-4EEE-B469-1F816EBA501B}" srcOrd="1" destOrd="0" presId="urn:microsoft.com/office/officeart/2005/8/layout/radial6"/>
    <dgm:cxn modelId="{DA4D79C3-478A-46C8-8322-50D06699F108}" type="presParOf" srcId="{EC86A435-6713-470D-9DE0-418B229AACC1}" destId="{04688CE2-8367-41F2-AC28-807303E48B2B}" srcOrd="2" destOrd="0" presId="urn:microsoft.com/office/officeart/2005/8/layout/radial6"/>
    <dgm:cxn modelId="{0C9B76D1-8296-4245-8167-CDAA3968E626}" type="presParOf" srcId="{EC86A435-6713-470D-9DE0-418B229AACC1}" destId="{A993EA2C-940E-48C4-9F65-44FFCAF4A702}" srcOrd="3" destOrd="0" presId="urn:microsoft.com/office/officeart/2005/8/layout/radial6"/>
    <dgm:cxn modelId="{F4196C89-FF4B-42B8-B2F3-1BF76A2C44BB}" type="presParOf" srcId="{EC86A435-6713-470D-9DE0-418B229AACC1}" destId="{5F98D859-33E5-475B-A73E-5695291271B7}" srcOrd="4" destOrd="0" presId="urn:microsoft.com/office/officeart/2005/8/layout/radial6"/>
    <dgm:cxn modelId="{30CBC010-5BEC-4F27-B612-5B36F1FD7085}" type="presParOf" srcId="{EC86A435-6713-470D-9DE0-418B229AACC1}" destId="{8F200433-F0BD-4C1F-913F-0E05C8937505}" srcOrd="5" destOrd="0" presId="urn:microsoft.com/office/officeart/2005/8/layout/radial6"/>
    <dgm:cxn modelId="{02640941-F08B-4671-9A69-2DF56F193EF7}" type="presParOf" srcId="{EC86A435-6713-470D-9DE0-418B229AACC1}" destId="{84EDCF1F-7C4B-4BAC-85AB-5EEAB25B0A0C}" srcOrd="6" destOrd="0" presId="urn:microsoft.com/office/officeart/2005/8/layout/radial6"/>
    <dgm:cxn modelId="{1F1105CB-57A2-421C-9AC3-90CC8E42AB50}" type="presParOf" srcId="{EC86A435-6713-470D-9DE0-418B229AACC1}" destId="{7875CA1B-5FEC-4DA9-88D8-35778BD1F90A}" srcOrd="7" destOrd="0" presId="urn:microsoft.com/office/officeart/2005/8/layout/radial6"/>
    <dgm:cxn modelId="{78DC72DC-8DBC-44BE-99A7-C5F3C5946187}" type="presParOf" srcId="{EC86A435-6713-470D-9DE0-418B229AACC1}" destId="{35198FD4-2FFB-4145-9D19-9726EA9B27B0}" srcOrd="8" destOrd="0" presId="urn:microsoft.com/office/officeart/2005/8/layout/radial6"/>
    <dgm:cxn modelId="{1F94EBCD-587E-43C5-8350-E8600FAB9DAE}" type="presParOf" srcId="{EC86A435-6713-470D-9DE0-418B229AACC1}" destId="{0F981DF3-DCCF-4168-9494-52B2A4F3FFA3}" srcOrd="9" destOrd="0" presId="urn:microsoft.com/office/officeart/2005/8/layout/radial6"/>
    <dgm:cxn modelId="{D8D9FC2D-AF4E-40AD-9F19-88631AA364F4}" type="presParOf" srcId="{EC86A435-6713-470D-9DE0-418B229AACC1}" destId="{1A4EEAD0-2CEB-4C49-AA04-D22E5874B042}" srcOrd="10" destOrd="0" presId="urn:microsoft.com/office/officeart/2005/8/layout/radial6"/>
    <dgm:cxn modelId="{C0F4A2FE-C9A7-4084-8A39-0AA3D4F9C774}" type="presParOf" srcId="{EC86A435-6713-470D-9DE0-418B229AACC1}" destId="{DEE8DDBE-16E4-4F11-A1E9-45054EA31100}" srcOrd="11" destOrd="0" presId="urn:microsoft.com/office/officeart/2005/8/layout/radial6"/>
    <dgm:cxn modelId="{E7C30D6F-4D94-410A-98A8-EA427A7C200F}" type="presParOf" srcId="{EC86A435-6713-470D-9DE0-418B229AACC1}" destId="{A98F9CD1-F5D3-4C06-9D29-D70CA47FE5EE}" srcOrd="12" destOrd="0" presId="urn:microsoft.com/office/officeart/2005/8/layout/radial6"/>
    <dgm:cxn modelId="{6FF5FA7F-3504-4A5E-893B-EC642D80676A}" type="presParOf" srcId="{EC86A435-6713-470D-9DE0-418B229AACC1}" destId="{C3DA6260-5831-4AFD-B41B-793C3ADAACEA}" srcOrd="13" destOrd="0" presId="urn:microsoft.com/office/officeart/2005/8/layout/radial6"/>
    <dgm:cxn modelId="{03583369-9543-4344-AC19-2A5DD79ED4F6}" type="presParOf" srcId="{EC86A435-6713-470D-9DE0-418B229AACC1}" destId="{BC313450-8D14-4B1C-AD41-185BB8C6ED87}" srcOrd="14" destOrd="0" presId="urn:microsoft.com/office/officeart/2005/8/layout/radial6"/>
    <dgm:cxn modelId="{51AA7210-9494-4FA8-AB54-626C1DA6C232}" type="presParOf" srcId="{EC86A435-6713-470D-9DE0-418B229AACC1}" destId="{8BD45BFD-4F42-46BD-8407-8950E4E5156F}" srcOrd="15" destOrd="0" presId="urn:microsoft.com/office/officeart/2005/8/layout/radial6"/>
    <dgm:cxn modelId="{E67C2710-EA7D-434C-9D6B-760016BE99A5}" type="presParOf" srcId="{EC86A435-6713-470D-9DE0-418B229AACC1}" destId="{F88C33F7-F226-4E44-9CB6-54D2BCAF8DA4}" srcOrd="16" destOrd="0" presId="urn:microsoft.com/office/officeart/2005/8/layout/radial6"/>
    <dgm:cxn modelId="{54AF8265-B7A6-4272-BDD0-2EC1FA1E80E7}" type="presParOf" srcId="{EC86A435-6713-470D-9DE0-418B229AACC1}" destId="{D866E7D5-1D22-4208-AE8F-1561195F6966}" srcOrd="17" destOrd="0" presId="urn:microsoft.com/office/officeart/2005/8/layout/radial6"/>
    <dgm:cxn modelId="{695B1D58-88C3-4355-BFAB-288DAA2D60E5}" type="presParOf" srcId="{EC86A435-6713-470D-9DE0-418B229AACC1}" destId="{C2DCFC77-8624-4C34-9CE9-42C113C8CCDD}" srcOrd="18" destOrd="0" presId="urn:microsoft.com/office/officeart/2005/8/layout/radial6"/>
    <dgm:cxn modelId="{F1876D1C-D596-4E41-9CC7-525810EE1D2B}" type="presParOf" srcId="{EC86A435-6713-470D-9DE0-418B229AACC1}" destId="{2D74374E-C532-473C-A564-F1CDD512708C}" srcOrd="19" destOrd="0" presId="urn:microsoft.com/office/officeart/2005/8/layout/radial6"/>
    <dgm:cxn modelId="{F6682B44-7A81-46F3-B71F-408BA1945B7E}" type="presParOf" srcId="{EC86A435-6713-470D-9DE0-418B229AACC1}" destId="{8A68199E-F84D-4479-9C4D-52341B762D9D}" srcOrd="20" destOrd="0" presId="urn:microsoft.com/office/officeart/2005/8/layout/radial6"/>
    <dgm:cxn modelId="{E99E85B2-FCC1-4EF3-99FC-18D8B79A911B}" type="presParOf" srcId="{EC86A435-6713-470D-9DE0-418B229AACC1}" destId="{08BB92E4-E60E-4329-ACAC-F44179141636}" srcOrd="21" destOrd="0" presId="urn:microsoft.com/office/officeart/2005/8/layout/radial6"/>
    <dgm:cxn modelId="{15A14F98-C8D8-4B55-BF6E-76EF1909605D}" type="presParOf" srcId="{EC86A435-6713-470D-9DE0-418B229AACC1}" destId="{3F4061F2-8E0C-4921-BC22-3C45780D2482}" srcOrd="22" destOrd="0" presId="urn:microsoft.com/office/officeart/2005/8/layout/radial6"/>
    <dgm:cxn modelId="{CA4C0D81-1ECB-4348-913C-B4C1CA751B01}" type="presParOf" srcId="{EC86A435-6713-470D-9DE0-418B229AACC1}" destId="{A680E332-A4A9-48B7-90E4-DA68BA412612}" srcOrd="23" destOrd="0" presId="urn:microsoft.com/office/officeart/2005/8/layout/radial6"/>
    <dgm:cxn modelId="{ABBC1E76-4AD8-436C-B122-CD901058868D}" type="presParOf" srcId="{EC86A435-6713-470D-9DE0-418B229AACC1}" destId="{D09B21B2-74A2-4C8F-A17A-3C27988A8137}" srcOrd="24" destOrd="0" presId="urn:microsoft.com/office/officeart/2005/8/layout/radial6"/>
    <dgm:cxn modelId="{948E4EDD-3656-4504-A2B9-BA298A09958D}" type="presParOf" srcId="{EC86A435-6713-470D-9DE0-418B229AACC1}" destId="{19383FB4-4A13-4EB2-BDCB-CD04D9E9DFA4}" srcOrd="25" destOrd="0" presId="urn:microsoft.com/office/officeart/2005/8/layout/radial6"/>
    <dgm:cxn modelId="{508D3C9B-E0F2-4C38-849F-B61999C28065}" type="presParOf" srcId="{EC86A435-6713-470D-9DE0-418B229AACC1}" destId="{DEB8E045-DEA9-42E4-8A67-B612F2351D8D}" srcOrd="26" destOrd="0" presId="urn:microsoft.com/office/officeart/2005/8/layout/radial6"/>
    <dgm:cxn modelId="{CF89CE75-E762-407E-A82D-A37D29E06BEB}" type="presParOf" srcId="{EC86A435-6713-470D-9DE0-418B229AACC1}" destId="{3CC37C03-B30C-4B99-BAA0-56329BEDFA9A}" srcOrd="27" destOrd="0" presId="urn:microsoft.com/office/officeart/2005/8/layout/radial6"/>
    <dgm:cxn modelId="{BACA7AD7-99AC-4C09-BABA-D27604DA6B89}" type="presParOf" srcId="{EC86A435-6713-470D-9DE0-418B229AACC1}" destId="{ED09471D-5D73-4A3C-9734-1EAF29B616BA}" srcOrd="28" destOrd="0" presId="urn:microsoft.com/office/officeart/2005/8/layout/radial6"/>
    <dgm:cxn modelId="{75174A43-BF45-4CEE-8FFF-C40096B490CE}" type="presParOf" srcId="{EC86A435-6713-470D-9DE0-418B229AACC1}" destId="{3A599BD5-D83D-4193-B8DC-426909C6851E}" srcOrd="29" destOrd="0" presId="urn:microsoft.com/office/officeart/2005/8/layout/radial6"/>
    <dgm:cxn modelId="{1E2917B1-00B9-4AB3-A052-B33C59C4EF16}" type="presParOf" srcId="{EC86A435-6713-470D-9DE0-418B229AACC1}" destId="{68A444F7-9C4D-4F06-959B-D49624CAAAFA}" srcOrd="30" destOrd="0" presId="urn:microsoft.com/office/officeart/2005/8/layout/radial6"/>
    <dgm:cxn modelId="{3EF6E730-FEE7-4D3F-B937-963E41F0170C}" type="presParOf" srcId="{EC86A435-6713-470D-9DE0-418B229AACC1}" destId="{06F89DB4-CD56-4603-8AE6-4ECDE354F0B2}" srcOrd="31" destOrd="0" presId="urn:microsoft.com/office/officeart/2005/8/layout/radial6"/>
    <dgm:cxn modelId="{C775EE1C-E4A9-453A-BC65-A5FCD158FB76}" type="presParOf" srcId="{EC86A435-6713-470D-9DE0-418B229AACC1}" destId="{9D53DF35-CDC4-41F6-8D54-FD79241BC67B}" srcOrd="32" destOrd="0" presId="urn:microsoft.com/office/officeart/2005/8/layout/radial6"/>
    <dgm:cxn modelId="{6EDEBBFE-6252-42F8-8433-2F1CC81BAB7F}" type="presParOf" srcId="{EC86A435-6713-470D-9DE0-418B229AACC1}" destId="{A7BB13E1-1BB4-440E-91F8-0E8314B60D9E}" srcOrd="33" destOrd="0" presId="urn:microsoft.com/office/officeart/2005/8/layout/radial6"/>
    <dgm:cxn modelId="{6C1569FD-8058-4FEA-B320-1B2803AA21AC}" type="presParOf" srcId="{EC86A435-6713-470D-9DE0-418B229AACC1}" destId="{18B78362-77B2-4D3F-8A9D-6F587401E492}" srcOrd="34" destOrd="0" presId="urn:microsoft.com/office/officeart/2005/8/layout/radial6"/>
    <dgm:cxn modelId="{AC77E2F0-36B9-4F1B-8A3B-208347D4941C}" type="presParOf" srcId="{EC86A435-6713-470D-9DE0-418B229AACC1}" destId="{4034D74F-518A-484B-8E62-02779955895D}" srcOrd="35" destOrd="0" presId="urn:microsoft.com/office/officeart/2005/8/layout/radial6"/>
    <dgm:cxn modelId="{78408B13-5408-455D-A60A-9AE95B860E7C}" type="presParOf" srcId="{EC86A435-6713-470D-9DE0-418B229AACC1}" destId="{B06DEDFF-5828-4A73-87E9-49F861BE71D3}" srcOrd="36" destOrd="0" presId="urn:microsoft.com/office/officeart/2005/8/layout/radial6"/>
    <dgm:cxn modelId="{FE024C52-D1AD-40FA-AF2E-F54A9953A2A4}" type="presParOf" srcId="{EC86A435-6713-470D-9DE0-418B229AACC1}" destId="{E020CCBC-BE56-4C9E-A014-01A4AA551999}" srcOrd="37" destOrd="0" presId="urn:microsoft.com/office/officeart/2005/8/layout/radial6"/>
    <dgm:cxn modelId="{5096F5EB-6E7C-4DD0-A12A-3B49B0CA70FE}" type="presParOf" srcId="{EC86A435-6713-470D-9DE0-418B229AACC1}" destId="{606B679E-1B8A-4361-AD81-92C4BC239F2A}" srcOrd="38" destOrd="0" presId="urn:microsoft.com/office/officeart/2005/8/layout/radial6"/>
    <dgm:cxn modelId="{D94F3F39-9C63-4230-BEB3-7B3AD4BF482C}" type="presParOf" srcId="{EC86A435-6713-470D-9DE0-418B229AACC1}" destId="{7F1747B4-0F03-4BB3-8EAA-C32A555078DB}" srcOrd="39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1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914476-4365-4557-8BAE-128E435107B8}">
      <dsp:nvSpPr>
        <dsp:cNvPr id="0" name=""/>
        <dsp:cNvSpPr/>
      </dsp:nvSpPr>
      <dsp:spPr>
        <a:xfrm>
          <a:off x="914653" y="289747"/>
          <a:ext cx="3588347" cy="3588347"/>
        </a:xfrm>
        <a:prstGeom prst="blockArc">
          <a:avLst>
            <a:gd name="adj1" fmla="val 14367823"/>
            <a:gd name="adj2" fmla="val 16819925"/>
            <a:gd name="adj3" fmla="val 275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7C53DB5-2B1E-49D6-AACE-8B7026FCC7FF}">
      <dsp:nvSpPr>
        <dsp:cNvPr id="0" name=""/>
        <dsp:cNvSpPr/>
      </dsp:nvSpPr>
      <dsp:spPr>
        <a:xfrm>
          <a:off x="1256254" y="27370"/>
          <a:ext cx="3588347" cy="3588347"/>
        </a:xfrm>
        <a:prstGeom prst="blockArc">
          <a:avLst>
            <a:gd name="adj1" fmla="val 11270768"/>
            <a:gd name="adj2" fmla="val 13528907"/>
            <a:gd name="adj3" fmla="val 275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303613B-CCEE-4718-87E4-EBE05C5E14E5}">
      <dsp:nvSpPr>
        <dsp:cNvPr id="0" name=""/>
        <dsp:cNvSpPr/>
      </dsp:nvSpPr>
      <dsp:spPr>
        <a:xfrm>
          <a:off x="1173694" y="369742"/>
          <a:ext cx="3588347" cy="3588347"/>
        </a:xfrm>
        <a:prstGeom prst="blockArc">
          <a:avLst>
            <a:gd name="adj1" fmla="val 9824302"/>
            <a:gd name="adj2" fmla="val 11956132"/>
            <a:gd name="adj3" fmla="val 275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B52FC1A-BE75-4DEF-A508-ADCC52D3B275}">
      <dsp:nvSpPr>
        <dsp:cNvPr id="0" name=""/>
        <dsp:cNvSpPr/>
      </dsp:nvSpPr>
      <dsp:spPr>
        <a:xfrm>
          <a:off x="1157881" y="318440"/>
          <a:ext cx="3588347" cy="3588347"/>
        </a:xfrm>
        <a:prstGeom prst="blockArc">
          <a:avLst>
            <a:gd name="adj1" fmla="val 7560000"/>
            <a:gd name="adj2" fmla="val 9720000"/>
            <a:gd name="adj3" fmla="val 275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53136B6-E1B9-4EDF-874C-39C9CBF47296}">
      <dsp:nvSpPr>
        <dsp:cNvPr id="0" name=""/>
        <dsp:cNvSpPr/>
      </dsp:nvSpPr>
      <dsp:spPr>
        <a:xfrm>
          <a:off x="1157881" y="318440"/>
          <a:ext cx="3588347" cy="3588347"/>
        </a:xfrm>
        <a:prstGeom prst="blockArc">
          <a:avLst>
            <a:gd name="adj1" fmla="val 5400000"/>
            <a:gd name="adj2" fmla="val 7560000"/>
            <a:gd name="adj3" fmla="val 27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9CB16086-7CFB-4365-A01D-91A08C9C9121}">
      <dsp:nvSpPr>
        <dsp:cNvPr id="0" name=""/>
        <dsp:cNvSpPr/>
      </dsp:nvSpPr>
      <dsp:spPr>
        <a:xfrm>
          <a:off x="1227631" y="319815"/>
          <a:ext cx="3588347" cy="3588347"/>
        </a:xfrm>
        <a:prstGeom prst="blockArc">
          <a:avLst>
            <a:gd name="adj1" fmla="val 3332118"/>
            <a:gd name="adj2" fmla="val 5535546"/>
            <a:gd name="adj3" fmla="val 2753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46786F4E-6F84-4446-94B6-FD36131AB397}">
      <dsp:nvSpPr>
        <dsp:cNvPr id="0" name=""/>
        <dsp:cNvSpPr/>
      </dsp:nvSpPr>
      <dsp:spPr>
        <a:xfrm>
          <a:off x="1237151" y="313326"/>
          <a:ext cx="3588347" cy="3588347"/>
        </a:xfrm>
        <a:prstGeom prst="blockArc">
          <a:avLst>
            <a:gd name="adj1" fmla="val 1134011"/>
            <a:gd name="adj2" fmla="val 3354501"/>
            <a:gd name="adj3" fmla="val 2753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217BB4B-941E-4795-8E1B-428BEA046C5A}">
      <dsp:nvSpPr>
        <dsp:cNvPr id="0" name=""/>
        <dsp:cNvSpPr/>
      </dsp:nvSpPr>
      <dsp:spPr>
        <a:xfrm>
          <a:off x="1204374" y="419905"/>
          <a:ext cx="3588347" cy="3588347"/>
        </a:xfrm>
        <a:prstGeom prst="blockArc">
          <a:avLst>
            <a:gd name="adj1" fmla="val 20220917"/>
            <a:gd name="adj2" fmla="val 917343"/>
            <a:gd name="adj3" fmla="val 2753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8BA0550-C43C-4D83-839C-BA4CA869E12E}">
      <dsp:nvSpPr>
        <dsp:cNvPr id="0" name=""/>
        <dsp:cNvSpPr/>
      </dsp:nvSpPr>
      <dsp:spPr>
        <a:xfrm>
          <a:off x="1093942" y="53661"/>
          <a:ext cx="3588347" cy="3588347"/>
        </a:xfrm>
        <a:prstGeom prst="blockArc">
          <a:avLst>
            <a:gd name="adj1" fmla="val 18885619"/>
            <a:gd name="adj2" fmla="val 20965554"/>
            <a:gd name="adj3" fmla="val 2753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6EF39-1F0D-4E3E-9143-5ED071177EC8}">
      <dsp:nvSpPr>
        <dsp:cNvPr id="0" name=""/>
        <dsp:cNvSpPr/>
      </dsp:nvSpPr>
      <dsp:spPr>
        <a:xfrm>
          <a:off x="1419489" y="308480"/>
          <a:ext cx="3588347" cy="3588347"/>
        </a:xfrm>
        <a:prstGeom prst="blockArc">
          <a:avLst>
            <a:gd name="adj1" fmla="val 15835086"/>
            <a:gd name="adj2" fmla="val 18080592"/>
            <a:gd name="adj3" fmla="val 2753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21A6F9D9-0FD1-4F29-991F-2C32BEAE6167}">
      <dsp:nvSpPr>
        <dsp:cNvPr id="0" name=""/>
        <dsp:cNvSpPr/>
      </dsp:nvSpPr>
      <dsp:spPr>
        <a:xfrm>
          <a:off x="1639059" y="880681"/>
          <a:ext cx="2625992" cy="2463864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10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1 1</a:t>
          </a:r>
          <a:r>
            <a:rPr lang="ru-RU" sz="2600" b="1" kern="1200" dirty="0" smtClean="0"/>
            <a:t>59</a:t>
          </a:r>
          <a:r>
            <a:rPr lang="en-US" sz="2600" b="1" kern="1200" dirty="0" smtClean="0"/>
            <a:t> 35</a:t>
          </a:r>
          <a:r>
            <a:rPr lang="ru-RU" sz="2600" b="1" kern="1200" dirty="0" smtClean="0"/>
            <a:t>6</a:t>
          </a:r>
          <a:r>
            <a:rPr lang="en-US" sz="2600" b="1" kern="1200" dirty="0" smtClean="0"/>
            <a:t>,1</a:t>
          </a:r>
          <a:endParaRPr lang="ru-RU" sz="2600" b="1" kern="1200" dirty="0" smtClean="0"/>
        </a:p>
      </dsp:txBody>
      <dsp:txXfrm>
        <a:off x="2023627" y="1241506"/>
        <a:ext cx="1856856" cy="1742214"/>
      </dsp:txXfrm>
    </dsp:sp>
    <dsp:sp modelId="{42A9528E-0B23-4A1E-AC8A-765C847A5162}">
      <dsp:nvSpPr>
        <dsp:cNvPr id="0" name=""/>
        <dsp:cNvSpPr/>
      </dsp:nvSpPr>
      <dsp:spPr>
        <a:xfrm>
          <a:off x="2404834" y="-212772"/>
          <a:ext cx="1242707" cy="111182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102 920,0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доходы физических лиц</a:t>
          </a:r>
          <a:endParaRPr lang="ru-RU" sz="1000" b="1" kern="1200" dirty="0"/>
        </a:p>
      </dsp:txBody>
      <dsp:txXfrm>
        <a:off x="2586824" y="-49949"/>
        <a:ext cx="878727" cy="786179"/>
      </dsp:txXfrm>
    </dsp:sp>
    <dsp:sp modelId="{0D4E161C-2D79-41BB-B04F-2D61DD4712ED}">
      <dsp:nvSpPr>
        <dsp:cNvPr id="0" name=""/>
        <dsp:cNvSpPr/>
      </dsp:nvSpPr>
      <dsp:spPr>
        <a:xfrm>
          <a:off x="3520625" y="47177"/>
          <a:ext cx="1226906" cy="108845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981 547,1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Безвозмездные поступления</a:t>
          </a:r>
          <a:endParaRPr lang="ru-RU" sz="1000" b="1" kern="1200" dirty="0"/>
        </a:p>
      </dsp:txBody>
      <dsp:txXfrm>
        <a:off x="3700301" y="206578"/>
        <a:ext cx="867554" cy="769654"/>
      </dsp:txXfrm>
    </dsp:sp>
    <dsp:sp modelId="{AF87A41C-8130-407A-AF0C-B09753971C03}">
      <dsp:nvSpPr>
        <dsp:cNvPr id="0" name=""/>
        <dsp:cNvSpPr/>
      </dsp:nvSpPr>
      <dsp:spPr>
        <a:xfrm>
          <a:off x="3999396" y="926776"/>
          <a:ext cx="1256292" cy="1192696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379,5</a:t>
          </a:r>
          <a:endParaRPr lang="ru-RU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Доходы от оказания платных услуг (работ) и компенсация затрат государства</a:t>
          </a:r>
          <a:endParaRPr lang="ru-RU" sz="800" b="1" kern="1200" dirty="0"/>
        </a:p>
      </dsp:txBody>
      <dsp:txXfrm>
        <a:off x="4183376" y="1101442"/>
        <a:ext cx="888332" cy="843364"/>
      </dsp:txXfrm>
    </dsp:sp>
    <dsp:sp modelId="{DF93B8BD-A7C2-4D69-B3CC-0320217052FF}">
      <dsp:nvSpPr>
        <dsp:cNvPr id="0" name=""/>
        <dsp:cNvSpPr/>
      </dsp:nvSpPr>
      <dsp:spPr>
        <a:xfrm>
          <a:off x="4068389" y="2127954"/>
          <a:ext cx="1274014" cy="1105430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692,5</a:t>
          </a: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 Платежи при пользовании природными ресурсами </a:t>
          </a:r>
          <a:endParaRPr lang="ru-RU" sz="900" b="1" kern="1200" dirty="0"/>
        </a:p>
      </dsp:txBody>
      <dsp:txXfrm>
        <a:off x="4254964" y="2289840"/>
        <a:ext cx="900864" cy="781658"/>
      </dsp:txXfrm>
    </dsp:sp>
    <dsp:sp modelId="{AAA65490-1BC9-4BC3-84FC-EA5DE831169F}">
      <dsp:nvSpPr>
        <dsp:cNvPr id="0" name=""/>
        <dsp:cNvSpPr/>
      </dsp:nvSpPr>
      <dsp:spPr>
        <a:xfrm>
          <a:off x="3365434" y="3028493"/>
          <a:ext cx="1315427" cy="1088764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3 </a:t>
          </a:r>
          <a:r>
            <a:rPr lang="ru-RU" sz="1000" b="1" kern="1200" dirty="0" smtClean="0"/>
            <a:t>514,0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прибыль организации</a:t>
          </a:r>
          <a:endParaRPr lang="ru-RU" sz="1000" b="1" kern="1200" dirty="0"/>
        </a:p>
      </dsp:txBody>
      <dsp:txXfrm>
        <a:off x="3558074" y="3187939"/>
        <a:ext cx="930147" cy="769872"/>
      </dsp:txXfrm>
    </dsp:sp>
    <dsp:sp modelId="{9AC80E19-5624-4C63-BC21-3D8675E7A91B}">
      <dsp:nvSpPr>
        <dsp:cNvPr id="0" name=""/>
        <dsp:cNvSpPr/>
      </dsp:nvSpPr>
      <dsp:spPr>
        <a:xfrm>
          <a:off x="2266138" y="3324233"/>
          <a:ext cx="1371832" cy="1115708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642,5</a:t>
          </a:r>
          <a:endParaRPr lang="ru-RU" sz="900" b="1" kern="1200" dirty="0" smtClean="0"/>
        </a:p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Доходы от продажи материальных и нематериальных активов</a:t>
          </a:r>
          <a:endParaRPr lang="ru-RU" sz="900" b="1" kern="1200" dirty="0"/>
        </a:p>
      </dsp:txBody>
      <dsp:txXfrm>
        <a:off x="2467038" y="3487625"/>
        <a:ext cx="970032" cy="788924"/>
      </dsp:txXfrm>
    </dsp:sp>
    <dsp:sp modelId="{C1EFC5B8-68F6-43DE-9C5A-BF278DA19C01}">
      <dsp:nvSpPr>
        <dsp:cNvPr id="0" name=""/>
        <dsp:cNvSpPr/>
      </dsp:nvSpPr>
      <dsp:spPr>
        <a:xfrm>
          <a:off x="1277811" y="2966685"/>
          <a:ext cx="1268347" cy="115492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3 083,8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Штрафы, санкции, возмещение ущерба</a:t>
          </a:r>
          <a:endParaRPr lang="ru-RU" sz="1000" b="1" kern="1200" dirty="0"/>
        </a:p>
      </dsp:txBody>
      <dsp:txXfrm>
        <a:off x="1463556" y="3135820"/>
        <a:ext cx="896857" cy="816656"/>
      </dsp:txXfrm>
    </dsp:sp>
    <dsp:sp modelId="{7DF29EFF-15AF-4C12-9C26-6BCB26F56A10}">
      <dsp:nvSpPr>
        <dsp:cNvPr id="0" name=""/>
        <dsp:cNvSpPr/>
      </dsp:nvSpPr>
      <dsp:spPr>
        <a:xfrm>
          <a:off x="613300" y="2100205"/>
          <a:ext cx="1311770" cy="1118411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7 448,1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Государственная пошлина</a:t>
          </a:r>
          <a:endParaRPr lang="ru-RU" sz="1000" b="1" kern="1200" dirty="0"/>
        </a:p>
      </dsp:txBody>
      <dsp:txXfrm>
        <a:off x="805404" y="2263992"/>
        <a:ext cx="927562" cy="790837"/>
      </dsp:txXfrm>
    </dsp:sp>
    <dsp:sp modelId="{6244AB60-0AEB-438C-869D-2EC96BB4FC5A}">
      <dsp:nvSpPr>
        <dsp:cNvPr id="0" name=""/>
        <dsp:cNvSpPr/>
      </dsp:nvSpPr>
      <dsp:spPr>
        <a:xfrm>
          <a:off x="608755" y="1001820"/>
          <a:ext cx="1377527" cy="1156332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15 073,3</a:t>
          </a:r>
          <a:endParaRPr lang="ru-RU" sz="800" b="1" kern="1200" dirty="0" smtClean="0"/>
        </a:p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800" b="1" kern="1200" dirty="0" smtClean="0"/>
            <a:t>Доходы от использования имущества, находящегося в государственной и муниципальной собственности</a:t>
          </a:r>
          <a:endParaRPr lang="ru-RU" sz="800" b="1" kern="1200" dirty="0"/>
        </a:p>
      </dsp:txBody>
      <dsp:txXfrm>
        <a:off x="810489" y="1171161"/>
        <a:ext cx="974059" cy="817650"/>
      </dsp:txXfrm>
    </dsp:sp>
    <dsp:sp modelId="{86A2B60E-951F-4F2F-8438-8148B34DA634}">
      <dsp:nvSpPr>
        <dsp:cNvPr id="0" name=""/>
        <dsp:cNvSpPr/>
      </dsp:nvSpPr>
      <dsp:spPr>
        <a:xfrm>
          <a:off x="1172459" y="35817"/>
          <a:ext cx="1274652" cy="1048085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44 055,3</a:t>
          </a:r>
          <a:endParaRPr lang="ru-RU" sz="1000" b="1" kern="1200" dirty="0" smtClean="0"/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Налог на совокупный доход</a:t>
          </a:r>
          <a:endParaRPr lang="ru-RU" sz="1000" b="1" kern="1200" dirty="0"/>
        </a:p>
      </dsp:txBody>
      <dsp:txXfrm>
        <a:off x="1359127" y="189305"/>
        <a:ext cx="901316" cy="74110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747B4-0F03-4BB3-8EAA-C32A555078DB}">
      <dsp:nvSpPr>
        <dsp:cNvPr id="0" name=""/>
        <dsp:cNvSpPr/>
      </dsp:nvSpPr>
      <dsp:spPr>
        <a:xfrm>
          <a:off x="920574" y="255225"/>
          <a:ext cx="3896823" cy="3896823"/>
        </a:xfrm>
        <a:prstGeom prst="blockArc">
          <a:avLst>
            <a:gd name="adj1" fmla="val 14629318"/>
            <a:gd name="adj2" fmla="val 16427128"/>
            <a:gd name="adj3" fmla="val 21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B06DEDFF-5828-4A73-87E9-49F861BE71D3}">
      <dsp:nvSpPr>
        <dsp:cNvPr id="0" name=""/>
        <dsp:cNvSpPr/>
      </dsp:nvSpPr>
      <dsp:spPr>
        <a:xfrm>
          <a:off x="987491" y="220691"/>
          <a:ext cx="3896823" cy="3896823"/>
        </a:xfrm>
        <a:prstGeom prst="blockArc">
          <a:avLst>
            <a:gd name="adj1" fmla="val 12852149"/>
            <a:gd name="adj2" fmla="val 14495018"/>
            <a:gd name="adj3" fmla="val 21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7BB13E1-1BB4-440E-91F8-0E8314B60D9E}">
      <dsp:nvSpPr>
        <dsp:cNvPr id="0" name=""/>
        <dsp:cNvSpPr/>
      </dsp:nvSpPr>
      <dsp:spPr>
        <a:xfrm>
          <a:off x="892131" y="349182"/>
          <a:ext cx="3896823" cy="3896823"/>
        </a:xfrm>
        <a:prstGeom prst="blockArc">
          <a:avLst>
            <a:gd name="adj1" fmla="val 11405289"/>
            <a:gd name="adj2" fmla="val 13137588"/>
            <a:gd name="adj3" fmla="val 21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68A444F7-9C4D-4F06-959B-D49624CAAAFA}">
      <dsp:nvSpPr>
        <dsp:cNvPr id="0" name=""/>
        <dsp:cNvSpPr/>
      </dsp:nvSpPr>
      <dsp:spPr>
        <a:xfrm>
          <a:off x="921828" y="-8652"/>
          <a:ext cx="3896823" cy="3896823"/>
        </a:xfrm>
        <a:prstGeom prst="blockArc">
          <a:avLst>
            <a:gd name="adj1" fmla="val 9025051"/>
            <a:gd name="adj2" fmla="val 10764015"/>
            <a:gd name="adj3" fmla="val 212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CC37C03-B30C-4B99-BAA0-56329BEDFA9A}">
      <dsp:nvSpPr>
        <dsp:cNvPr id="0" name=""/>
        <dsp:cNvSpPr/>
      </dsp:nvSpPr>
      <dsp:spPr>
        <a:xfrm>
          <a:off x="1047841" y="259431"/>
          <a:ext cx="3896823" cy="3896823"/>
        </a:xfrm>
        <a:prstGeom prst="blockArc">
          <a:avLst>
            <a:gd name="adj1" fmla="val 7892308"/>
            <a:gd name="adj2" fmla="val 9553846"/>
            <a:gd name="adj3" fmla="val 21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D09B21B2-74A2-4C8F-A17A-3C27988A8137}">
      <dsp:nvSpPr>
        <dsp:cNvPr id="0" name=""/>
        <dsp:cNvSpPr/>
      </dsp:nvSpPr>
      <dsp:spPr>
        <a:xfrm>
          <a:off x="1047841" y="259431"/>
          <a:ext cx="3896823" cy="3896823"/>
        </a:xfrm>
        <a:prstGeom prst="blockArc">
          <a:avLst>
            <a:gd name="adj1" fmla="val 6230769"/>
            <a:gd name="adj2" fmla="val 7892308"/>
            <a:gd name="adj3" fmla="val 21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8BB92E4-E60E-4329-ACAC-F44179141636}">
      <dsp:nvSpPr>
        <dsp:cNvPr id="0" name=""/>
        <dsp:cNvSpPr/>
      </dsp:nvSpPr>
      <dsp:spPr>
        <a:xfrm>
          <a:off x="1047841" y="259431"/>
          <a:ext cx="3896823" cy="3896823"/>
        </a:xfrm>
        <a:prstGeom prst="blockArc">
          <a:avLst>
            <a:gd name="adj1" fmla="val 4569231"/>
            <a:gd name="adj2" fmla="val 6230769"/>
            <a:gd name="adj3" fmla="val 21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C2DCFC77-8624-4C34-9CE9-42C113C8CCDD}">
      <dsp:nvSpPr>
        <dsp:cNvPr id="0" name=""/>
        <dsp:cNvSpPr/>
      </dsp:nvSpPr>
      <dsp:spPr>
        <a:xfrm>
          <a:off x="1047841" y="259431"/>
          <a:ext cx="3896823" cy="3896823"/>
        </a:xfrm>
        <a:prstGeom prst="blockArc">
          <a:avLst>
            <a:gd name="adj1" fmla="val 2907692"/>
            <a:gd name="adj2" fmla="val 4569231"/>
            <a:gd name="adj3" fmla="val 21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BD45BFD-4F42-46BD-8407-8950E4E5156F}">
      <dsp:nvSpPr>
        <dsp:cNvPr id="0" name=""/>
        <dsp:cNvSpPr/>
      </dsp:nvSpPr>
      <dsp:spPr>
        <a:xfrm>
          <a:off x="1047841" y="259431"/>
          <a:ext cx="3896823" cy="3896823"/>
        </a:xfrm>
        <a:prstGeom prst="blockArc">
          <a:avLst>
            <a:gd name="adj1" fmla="val 1246154"/>
            <a:gd name="adj2" fmla="val 2907692"/>
            <a:gd name="adj3" fmla="val 2129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8F9CD1-F5D3-4C06-9D29-D70CA47FE5EE}">
      <dsp:nvSpPr>
        <dsp:cNvPr id="0" name=""/>
        <dsp:cNvSpPr/>
      </dsp:nvSpPr>
      <dsp:spPr>
        <a:xfrm>
          <a:off x="1099129" y="137071"/>
          <a:ext cx="3896823" cy="3896823"/>
        </a:xfrm>
        <a:prstGeom prst="blockArc">
          <a:avLst>
            <a:gd name="adj1" fmla="val 21403729"/>
            <a:gd name="adj2" fmla="val 1482806"/>
            <a:gd name="adj3" fmla="val 2129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F981DF3-DCCF-4168-9494-52B2A4F3FFA3}">
      <dsp:nvSpPr>
        <dsp:cNvPr id="0" name=""/>
        <dsp:cNvSpPr/>
      </dsp:nvSpPr>
      <dsp:spPr>
        <a:xfrm>
          <a:off x="1125747" y="364487"/>
          <a:ext cx="3896823" cy="3896823"/>
        </a:xfrm>
        <a:prstGeom prst="blockArc">
          <a:avLst>
            <a:gd name="adj1" fmla="val 19289784"/>
            <a:gd name="adj2" fmla="val 20995155"/>
            <a:gd name="adj3" fmla="val 2129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4EDCF1F-7C4B-4BAC-85AB-5EEAB25B0A0C}">
      <dsp:nvSpPr>
        <dsp:cNvPr id="0" name=""/>
        <dsp:cNvSpPr/>
      </dsp:nvSpPr>
      <dsp:spPr>
        <a:xfrm>
          <a:off x="1047841" y="259431"/>
          <a:ext cx="3896823" cy="3896823"/>
        </a:xfrm>
        <a:prstGeom prst="blockArc">
          <a:avLst>
            <a:gd name="adj1" fmla="val 17861538"/>
            <a:gd name="adj2" fmla="val 19523077"/>
            <a:gd name="adj3" fmla="val 2129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A993EA2C-940E-48C4-9F65-44FFCAF4A702}">
      <dsp:nvSpPr>
        <dsp:cNvPr id="0" name=""/>
        <dsp:cNvSpPr/>
      </dsp:nvSpPr>
      <dsp:spPr>
        <a:xfrm>
          <a:off x="1047841" y="259431"/>
          <a:ext cx="3896823" cy="3896823"/>
        </a:xfrm>
        <a:prstGeom prst="blockArc">
          <a:avLst>
            <a:gd name="adj1" fmla="val 16200000"/>
            <a:gd name="adj2" fmla="val 17861538"/>
            <a:gd name="adj3" fmla="val 2129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z="-70000" extrusionH="63500" prstMaterial="matte">
          <a:bevelT w="25400" h="63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8ACF6B-D30A-4BF2-96E1-3066E4F5211D}">
      <dsp:nvSpPr>
        <dsp:cNvPr id="0" name=""/>
        <dsp:cNvSpPr/>
      </dsp:nvSpPr>
      <dsp:spPr>
        <a:xfrm>
          <a:off x="1666563" y="948283"/>
          <a:ext cx="2620517" cy="2509943"/>
        </a:xfrm>
        <a:prstGeom prst="ellipse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3020" tIns="33020" rIns="33020" bIns="33020" numCol="1" spcCol="1270" anchor="ctr" anchorCtr="0">
          <a:noAutofit/>
        </a:bodyPr>
        <a:lstStyle/>
        <a:p>
          <a:pPr lvl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600" b="1" kern="1200" dirty="0" smtClean="0"/>
            <a:t>1 </a:t>
          </a:r>
          <a:r>
            <a:rPr lang="ru-RU" sz="2600" b="1" kern="1200" dirty="0" smtClean="0"/>
            <a:t>203</a:t>
          </a:r>
          <a:r>
            <a:rPr lang="en-US" sz="2600" b="1" kern="1200" dirty="0" smtClean="0"/>
            <a:t> 98</a:t>
          </a:r>
          <a:r>
            <a:rPr lang="ru-RU" sz="2600" b="1" kern="1200" dirty="0" smtClean="0"/>
            <a:t>2</a:t>
          </a:r>
          <a:r>
            <a:rPr lang="en-US" sz="2600" b="1" kern="1200" dirty="0" smtClean="0"/>
            <a:t>,</a:t>
          </a:r>
          <a:r>
            <a:rPr lang="ru-RU" sz="2600" b="1" kern="1200" dirty="0" smtClean="0"/>
            <a:t>7</a:t>
          </a:r>
          <a:endParaRPr lang="ru-RU" sz="2600" b="1" kern="1200" dirty="0" smtClean="0"/>
        </a:p>
      </dsp:txBody>
      <dsp:txXfrm>
        <a:off x="2050329" y="1315856"/>
        <a:ext cx="1852985" cy="1774797"/>
      </dsp:txXfrm>
    </dsp:sp>
    <dsp:sp modelId="{F703B49A-6B70-4EEE-B469-1F816EBA501B}">
      <dsp:nvSpPr>
        <dsp:cNvPr id="0" name=""/>
        <dsp:cNvSpPr/>
      </dsp:nvSpPr>
      <dsp:spPr>
        <a:xfrm>
          <a:off x="2448457" y="-162850"/>
          <a:ext cx="1095590" cy="88604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740 238,4 </a:t>
          </a:r>
          <a:r>
            <a:rPr lang="ru-RU" sz="1100" kern="1200" dirty="0" smtClean="0"/>
            <a:t>Образование</a:t>
          </a:r>
          <a:endParaRPr lang="ru-RU" sz="1100" kern="1200" dirty="0"/>
        </a:p>
      </dsp:txBody>
      <dsp:txXfrm>
        <a:off x="2608902" y="-33092"/>
        <a:ext cx="774700" cy="626525"/>
      </dsp:txXfrm>
    </dsp:sp>
    <dsp:sp modelId="{5F98D859-33E5-475B-A73E-5695291271B7}">
      <dsp:nvSpPr>
        <dsp:cNvPr id="0" name=""/>
        <dsp:cNvSpPr/>
      </dsp:nvSpPr>
      <dsp:spPr>
        <a:xfrm>
          <a:off x="3375774" y="85950"/>
          <a:ext cx="1032625" cy="830046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47 502,6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/>
            <a:t>жилищно-коммунальное хозяйство</a:t>
          </a:r>
          <a:endParaRPr lang="ru-RU" sz="1000" kern="1200" dirty="0"/>
        </a:p>
      </dsp:txBody>
      <dsp:txXfrm>
        <a:off x="3526998" y="207507"/>
        <a:ext cx="730177" cy="586932"/>
      </dsp:txXfrm>
    </dsp:sp>
    <dsp:sp modelId="{7875CA1B-5FEC-4DA9-88D8-35778BD1F90A}">
      <dsp:nvSpPr>
        <dsp:cNvPr id="0" name=""/>
        <dsp:cNvSpPr/>
      </dsp:nvSpPr>
      <dsp:spPr>
        <a:xfrm>
          <a:off x="4060770" y="636507"/>
          <a:ext cx="1043852" cy="952584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109 848,2 </a:t>
          </a:r>
          <a:r>
            <a:rPr lang="ru-RU" sz="1100" kern="1200" dirty="0" smtClean="0"/>
            <a:t>межбюджетные трансферты</a:t>
          </a:r>
          <a:endParaRPr lang="ru-RU" sz="1100" kern="1200" dirty="0"/>
        </a:p>
      </dsp:txBody>
      <dsp:txXfrm>
        <a:off x="4213639" y="776010"/>
        <a:ext cx="738114" cy="673578"/>
      </dsp:txXfrm>
    </dsp:sp>
    <dsp:sp modelId="{1A4EEAD0-2CEB-4C49-AA04-D22E5874B042}">
      <dsp:nvSpPr>
        <dsp:cNvPr id="0" name=""/>
        <dsp:cNvSpPr/>
      </dsp:nvSpPr>
      <dsp:spPr>
        <a:xfrm>
          <a:off x="4404221" y="1468558"/>
          <a:ext cx="1135703" cy="1013856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103 109,6 </a:t>
          </a:r>
          <a:r>
            <a:rPr lang="ru-RU" sz="1100" kern="1200" dirty="0" smtClean="0"/>
            <a:t>культура и кинематография</a:t>
          </a:r>
          <a:endParaRPr lang="ru-RU" sz="1100" kern="1200" dirty="0"/>
        </a:p>
      </dsp:txBody>
      <dsp:txXfrm>
        <a:off x="4570541" y="1617034"/>
        <a:ext cx="803063" cy="716904"/>
      </dsp:txXfrm>
    </dsp:sp>
    <dsp:sp modelId="{C3DA6260-5831-4AFD-B41B-793C3ADAACEA}">
      <dsp:nvSpPr>
        <dsp:cNvPr id="0" name=""/>
        <dsp:cNvSpPr/>
      </dsp:nvSpPr>
      <dsp:spPr>
        <a:xfrm>
          <a:off x="4204877" y="2386058"/>
          <a:ext cx="1187561" cy="1010693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71 026,1 </a:t>
          </a:r>
          <a:r>
            <a:rPr lang="ru-RU" sz="1100" kern="1200" dirty="0" smtClean="0"/>
            <a:t>общегосударственные вопросы</a:t>
          </a:r>
          <a:endParaRPr lang="ru-RU" sz="1100" kern="1200" dirty="0"/>
        </a:p>
      </dsp:txBody>
      <dsp:txXfrm>
        <a:off x="4378791" y="2534071"/>
        <a:ext cx="839733" cy="714667"/>
      </dsp:txXfrm>
    </dsp:sp>
    <dsp:sp modelId="{F88C33F7-F226-4E44-9CB6-54D2BCAF8DA4}">
      <dsp:nvSpPr>
        <dsp:cNvPr id="0" name=""/>
        <dsp:cNvSpPr/>
      </dsp:nvSpPr>
      <dsp:spPr>
        <a:xfrm>
          <a:off x="3693106" y="3202328"/>
          <a:ext cx="1162859" cy="896796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50 064,7 </a:t>
          </a:r>
          <a:r>
            <a:rPr lang="ru-RU" sz="1100" kern="1200" dirty="0" smtClean="0"/>
            <a:t>социальная политика</a:t>
          </a:r>
          <a:endParaRPr lang="ru-RU" sz="1100" kern="1200" dirty="0"/>
        </a:p>
      </dsp:txBody>
      <dsp:txXfrm>
        <a:off x="3863403" y="3333661"/>
        <a:ext cx="822265" cy="634130"/>
      </dsp:txXfrm>
    </dsp:sp>
    <dsp:sp modelId="{2D74374E-C532-473C-A564-F1CDD512708C}">
      <dsp:nvSpPr>
        <dsp:cNvPr id="0" name=""/>
        <dsp:cNvSpPr/>
      </dsp:nvSpPr>
      <dsp:spPr>
        <a:xfrm>
          <a:off x="2896832" y="3629979"/>
          <a:ext cx="1121485" cy="899043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22 110,4 </a:t>
          </a:r>
          <a:r>
            <a:rPr lang="ru-RU" sz="1100" kern="1200" dirty="0" smtClean="0"/>
            <a:t>Национальная экономика</a:t>
          </a:r>
          <a:endParaRPr lang="ru-RU" sz="1100" kern="1200" dirty="0"/>
        </a:p>
      </dsp:txBody>
      <dsp:txXfrm>
        <a:off x="3061070" y="3761641"/>
        <a:ext cx="793009" cy="635719"/>
      </dsp:txXfrm>
    </dsp:sp>
    <dsp:sp modelId="{3F4061F2-8E0C-4921-BC22-3C45780D2482}">
      <dsp:nvSpPr>
        <dsp:cNvPr id="0" name=""/>
        <dsp:cNvSpPr/>
      </dsp:nvSpPr>
      <dsp:spPr>
        <a:xfrm>
          <a:off x="1994362" y="3617660"/>
          <a:ext cx="1081136" cy="923682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38 </a:t>
          </a:r>
          <a:r>
            <a:rPr lang="ru-RU" sz="1200" b="1" kern="1200" dirty="0" smtClean="0"/>
            <a:t>640,3 </a:t>
          </a:r>
          <a:r>
            <a:rPr lang="ru-RU" sz="1100" kern="1200" dirty="0" smtClean="0"/>
            <a:t>физическая культура и спорт</a:t>
          </a:r>
          <a:endParaRPr lang="ru-RU" sz="1100" kern="1200" dirty="0"/>
        </a:p>
      </dsp:txBody>
      <dsp:txXfrm>
        <a:off x="2152691" y="3752930"/>
        <a:ext cx="764478" cy="653142"/>
      </dsp:txXfrm>
    </dsp:sp>
    <dsp:sp modelId="{19383FB4-4A13-4EB2-BDCB-CD04D9E9DFA4}">
      <dsp:nvSpPr>
        <dsp:cNvPr id="0" name=""/>
        <dsp:cNvSpPr/>
      </dsp:nvSpPr>
      <dsp:spPr>
        <a:xfrm>
          <a:off x="1161351" y="3149637"/>
          <a:ext cx="1113236" cy="1002179"/>
        </a:xfrm>
        <a:prstGeom prst="ellipse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11 880,3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охрана окружающей среды</a:t>
          </a:r>
          <a:endParaRPr lang="ru-RU" sz="1100" kern="1200" dirty="0"/>
        </a:p>
      </dsp:txBody>
      <dsp:txXfrm>
        <a:off x="1324381" y="3296403"/>
        <a:ext cx="787176" cy="708647"/>
      </dsp:txXfrm>
    </dsp:sp>
    <dsp:sp modelId="{ED09471D-5D73-4A3C-9734-1EAF29B616BA}">
      <dsp:nvSpPr>
        <dsp:cNvPr id="0" name=""/>
        <dsp:cNvSpPr/>
      </dsp:nvSpPr>
      <dsp:spPr>
        <a:xfrm>
          <a:off x="608768" y="2364446"/>
          <a:ext cx="1170158" cy="1053916"/>
        </a:xfrm>
        <a:prstGeom prst="ellipse">
          <a:avLst/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7 986,3 </a:t>
          </a:r>
          <a:r>
            <a:rPr lang="ru-RU" sz="900" kern="1200" dirty="0" smtClean="0"/>
            <a:t>национальная безопасность и правоохранительная деятельность</a:t>
          </a:r>
          <a:endParaRPr lang="ru-RU" sz="900" kern="1200" dirty="0"/>
        </a:p>
      </dsp:txBody>
      <dsp:txXfrm>
        <a:off x="780134" y="2518788"/>
        <a:ext cx="827426" cy="745232"/>
      </dsp:txXfrm>
    </dsp:sp>
    <dsp:sp modelId="{06F89DB4-CD56-4603-8AE6-4ECDE354F0B2}">
      <dsp:nvSpPr>
        <dsp:cNvPr id="0" name=""/>
        <dsp:cNvSpPr/>
      </dsp:nvSpPr>
      <dsp:spPr>
        <a:xfrm>
          <a:off x="348503" y="1439153"/>
          <a:ext cx="1188339" cy="1041565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1 </a:t>
          </a:r>
          <a:r>
            <a:rPr lang="ru-RU" sz="1200" b="1" kern="1200" dirty="0" smtClean="0"/>
            <a:t>490,1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национальная оборона</a:t>
          </a:r>
          <a:endParaRPr lang="ru-RU" sz="1100" kern="1200" dirty="0"/>
        </a:p>
      </dsp:txBody>
      <dsp:txXfrm>
        <a:off x="522531" y="1591687"/>
        <a:ext cx="840283" cy="736497"/>
      </dsp:txXfrm>
    </dsp:sp>
    <dsp:sp modelId="{18B78362-77B2-4D3F-8A9D-6F587401E492}">
      <dsp:nvSpPr>
        <dsp:cNvPr id="0" name=""/>
        <dsp:cNvSpPr/>
      </dsp:nvSpPr>
      <dsp:spPr>
        <a:xfrm>
          <a:off x="765666" y="584644"/>
          <a:ext cx="1151885" cy="1001752"/>
        </a:xfrm>
        <a:prstGeom prst="ellipse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/>
            <a:t>47,4</a:t>
          </a:r>
          <a:endParaRPr lang="ru-RU" sz="1200" b="1" kern="1200" dirty="0" smtClean="0"/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/>
            <a:t>здравоохранение </a:t>
          </a:r>
          <a:endParaRPr lang="ru-RU" sz="1100" kern="1200" dirty="0"/>
        </a:p>
      </dsp:txBody>
      <dsp:txXfrm>
        <a:off x="934356" y="731347"/>
        <a:ext cx="814505" cy="708346"/>
      </dsp:txXfrm>
    </dsp:sp>
    <dsp:sp modelId="{E020CCBC-BE56-4C9E-A014-01A4AA551999}">
      <dsp:nvSpPr>
        <dsp:cNvPr id="0" name=""/>
        <dsp:cNvSpPr/>
      </dsp:nvSpPr>
      <dsp:spPr>
        <a:xfrm>
          <a:off x="1470876" y="19830"/>
          <a:ext cx="1095389" cy="907719"/>
        </a:xfrm>
        <a:prstGeom prst="ellipse">
          <a:avLst/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900" b="1" kern="1200" dirty="0" smtClean="0"/>
            <a:t>38,3 </a:t>
          </a:r>
          <a:r>
            <a:rPr lang="ru-RU" sz="900" kern="1200" dirty="0" smtClean="0"/>
            <a:t>обслуживание государственного и муниципального долга</a:t>
          </a:r>
          <a:endParaRPr lang="ru-RU" sz="900" kern="1200" dirty="0"/>
        </a:p>
      </dsp:txBody>
      <dsp:txXfrm>
        <a:off x="1631292" y="152762"/>
        <a:ext cx="774557" cy="64185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0.18727</cdr:x>
      <cdr:y>0.91846</cdr:y>
    </cdr:from>
    <cdr:to>
      <cdr:x>0.90322</cdr:x>
      <cdr:y>1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58802" y="4492566"/>
          <a:ext cx="2518658" cy="3988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  </a:t>
          </a:r>
          <a:r>
            <a:rPr lang="ru-RU" sz="1000" b="1" dirty="0" smtClean="0">
              <a:solidFill>
                <a:schemeClr val="tx1">
                  <a:lumMod val="75000"/>
                  <a:lumOff val="25000"/>
                </a:schemeClr>
              </a:solidFill>
            </a:rPr>
            <a:t>Доходы        Расходы          Дефицит</a:t>
          </a:r>
          <a:endParaRPr lang="ru-RU" sz="1000" b="1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0.2671</cdr:x>
      <cdr:y>0.29011</cdr:y>
    </cdr:from>
    <cdr:to>
      <cdr:x>0.35422</cdr:x>
      <cdr:y>0.44446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2803556" y="17187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0.16872</cdr:x>
      <cdr:y>0.32183</cdr:y>
    </cdr:from>
    <cdr:to>
      <cdr:x>0.25584</cdr:x>
      <cdr:y>0.36925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1770947" y="1906621"/>
          <a:ext cx="914424" cy="28093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200" b="1" dirty="0"/>
        </a:p>
      </cdr:txBody>
    </cdr:sp>
  </cdr:relSizeAnchor>
  <cdr:relSizeAnchor xmlns:cdr="http://schemas.openxmlformats.org/drawingml/2006/chartDrawing">
    <cdr:from>
      <cdr:x>0.5443</cdr:x>
      <cdr:y>0.39184</cdr:y>
    </cdr:from>
    <cdr:to>
      <cdr:x>0.63141</cdr:x>
      <cdr:y>0.45323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5713010" y="2321372"/>
          <a:ext cx="914400" cy="36368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0.17291</cdr:x>
      <cdr:y>0.22658</cdr:y>
    </cdr:from>
    <cdr:to>
      <cdr:x>0.26003</cdr:x>
      <cdr:y>0.2792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1814871" y="1342310"/>
          <a:ext cx="914424" cy="311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1 101 922,6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0.38297</cdr:x>
      <cdr:y>0.19733</cdr:y>
    </cdr:from>
    <cdr:to>
      <cdr:x>0.4628</cdr:x>
      <cdr:y>0.24995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4019716" y="1169071"/>
          <a:ext cx="837907" cy="31173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 </a:t>
          </a:r>
          <a:r>
            <a:rPr lang="ru-RU" sz="1200" b="1" dirty="0" smtClean="0"/>
            <a:t>160 351,1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0.46507</cdr:x>
      <cdr:y>0.22115</cdr:y>
    </cdr:from>
    <cdr:to>
      <cdr:x>0.55219</cdr:x>
      <cdr:y>0.26675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4881487" y="1310191"/>
          <a:ext cx="914424" cy="27014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 </a:t>
          </a:r>
          <a:r>
            <a:rPr lang="ru-RU" sz="1200" b="1" dirty="0" smtClean="0"/>
            <a:t>079 988,9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0.55514</cdr:x>
      <cdr:y>0.80976</cdr:y>
    </cdr:from>
    <cdr:to>
      <cdr:x>0.64226</cdr:x>
      <cdr:y>0.86723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5826868" y="4797283"/>
          <a:ext cx="914400" cy="34046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0.23839</cdr:x>
      <cdr:y>0.68928</cdr:y>
    </cdr:from>
    <cdr:to>
      <cdr:x>0.32551</cdr:x>
      <cdr:y>0.7369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2502191" y="4083514"/>
          <a:ext cx="914424" cy="28211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8 363,3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0.53122</cdr:x>
      <cdr:y>0.66214</cdr:y>
    </cdr:from>
    <cdr:to>
      <cdr:x>0.61834</cdr:x>
      <cdr:y>0.71468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5575805" y="3922741"/>
          <a:ext cx="914424" cy="311264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62 362,2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0.65898</cdr:x>
      <cdr:y>0.20234</cdr:y>
    </cdr:from>
    <cdr:to>
      <cdr:x>0.74609</cdr:x>
      <cdr:y>0.24995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6916721" y="1198752"/>
          <a:ext cx="914320" cy="28205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 </a:t>
          </a:r>
          <a:r>
            <a:rPr lang="ru-RU" sz="1200" b="1" dirty="0" smtClean="0"/>
            <a:t>159 356,1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0.74609</cdr:x>
      <cdr:y>0.17982</cdr:y>
    </cdr:from>
    <cdr:to>
      <cdr:x>0.83321</cdr:x>
      <cdr:y>0.22658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7831042" y="1065289"/>
          <a:ext cx="914424" cy="27702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1 </a:t>
          </a:r>
          <a:r>
            <a:rPr lang="ru-RU" sz="1200" b="1" dirty="0" smtClean="0"/>
            <a:t>203</a:t>
          </a:r>
          <a:r>
            <a:rPr lang="ru-RU" sz="1200" b="1" dirty="0" smtClean="0"/>
            <a:t> 982,7</a:t>
          </a:r>
          <a:endParaRPr lang="ru-RU" sz="1200" b="1" dirty="0"/>
        </a:p>
      </cdr:txBody>
    </cdr:sp>
  </cdr:relSizeAnchor>
  <cdr:relSizeAnchor xmlns:cdr="http://schemas.openxmlformats.org/drawingml/2006/chartDrawing">
    <cdr:from>
      <cdr:x>0.80256</cdr:x>
      <cdr:y>0.79022</cdr:y>
    </cdr:from>
    <cdr:to>
      <cdr:x>0.87491</cdr:x>
      <cdr:y>0.82734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8423813" y="4681511"/>
          <a:ext cx="759418" cy="21989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200" b="1" dirty="0" smtClean="0"/>
            <a:t>-44</a:t>
          </a:r>
          <a:r>
            <a:rPr lang="en-US" sz="1200" b="1" dirty="0" smtClean="0"/>
            <a:t> </a:t>
          </a:r>
          <a:r>
            <a:rPr lang="ru-RU" sz="1200" b="1" dirty="0" smtClean="0"/>
            <a:t>626</a:t>
          </a:r>
          <a:r>
            <a:rPr lang="en-US" sz="1200" b="1" dirty="0" smtClean="0"/>
            <a:t>,</a:t>
          </a:r>
          <a:r>
            <a:rPr lang="ru-RU" sz="1200" b="1" dirty="0" smtClean="0"/>
            <a:t>6</a:t>
          </a:r>
          <a:endParaRPr lang="ru-RU" sz="1200" b="1" dirty="0"/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0.69665</cdr:x>
      <cdr:y>0.44947</cdr:y>
    </cdr:from>
    <cdr:to>
      <cdr:x>0.78897</cdr:x>
      <cdr:y>0.60129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6900221" y="2707113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0.77428</cdr:x>
      <cdr:y>0.55629</cdr:y>
    </cdr:from>
    <cdr:to>
      <cdr:x>0.82537</cdr:x>
      <cdr:y>0.60199</cdr:y>
    </cdr:to>
    <cdr:sp macro="" textlink="">
      <cdr:nvSpPr>
        <cdr:cNvPr id="3" name="TextBox 2"/>
        <cdr:cNvSpPr txBox="1"/>
      </cdr:nvSpPr>
      <cdr:spPr>
        <a:xfrm xmlns:a="http://schemas.openxmlformats.org/drawingml/2006/main">
          <a:off x="7669086" y="3350485"/>
          <a:ext cx="506037" cy="275248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1,0%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0.73519</cdr:x>
      <cdr:y>0.33597</cdr:y>
    </cdr:from>
    <cdr:to>
      <cdr:x>0.7809</cdr:x>
      <cdr:y>0.40378</cdr:y>
    </cdr:to>
    <cdr:sp macro="" textlink="">
      <cdr:nvSpPr>
        <cdr:cNvPr id="4" name="TextBox 3"/>
        <cdr:cNvSpPr txBox="1"/>
      </cdr:nvSpPr>
      <cdr:spPr>
        <a:xfrm xmlns:a="http://schemas.openxmlformats.org/drawingml/2006/main">
          <a:off x="7281961" y="2023533"/>
          <a:ext cx="452761" cy="40837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0.77527</cdr:x>
      <cdr:y>0.39876</cdr:y>
    </cdr:from>
    <cdr:to>
      <cdr:x>0.8165</cdr:x>
      <cdr:y>0.44741</cdr:y>
    </cdr:to>
    <cdr:sp macro="" textlink="">
      <cdr:nvSpPr>
        <cdr:cNvPr id="5" name="TextBox 4"/>
        <cdr:cNvSpPr txBox="1"/>
      </cdr:nvSpPr>
      <cdr:spPr>
        <a:xfrm xmlns:a="http://schemas.openxmlformats.org/drawingml/2006/main">
          <a:off x="7678928" y="2401685"/>
          <a:ext cx="408376" cy="293015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4,0%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0.71453</cdr:x>
      <cdr:y>0.26615</cdr:y>
    </cdr:from>
    <cdr:to>
      <cdr:x>0.75845</cdr:x>
      <cdr:y>0.31037</cdr:y>
    </cdr:to>
    <cdr:sp macro="" textlink="">
      <cdr:nvSpPr>
        <cdr:cNvPr id="6" name="TextBox 5"/>
        <cdr:cNvSpPr txBox="1"/>
      </cdr:nvSpPr>
      <cdr:spPr>
        <a:xfrm xmlns:a="http://schemas.openxmlformats.org/drawingml/2006/main">
          <a:off x="7077243" y="1602980"/>
          <a:ext cx="435020" cy="26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2,0%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0.75497</cdr:x>
      <cdr:y>0.1603</cdr:y>
    </cdr:from>
    <cdr:to>
      <cdr:x>0.80068</cdr:x>
      <cdr:y>0.19863</cdr:y>
    </cdr:to>
    <cdr:sp macro="" textlink="">
      <cdr:nvSpPr>
        <cdr:cNvPr id="7" name="TextBox 6"/>
        <cdr:cNvSpPr txBox="1"/>
      </cdr:nvSpPr>
      <cdr:spPr>
        <a:xfrm xmlns:a="http://schemas.openxmlformats.org/drawingml/2006/main">
          <a:off x="7477799" y="965480"/>
          <a:ext cx="452749" cy="230859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1,0%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0.48028</cdr:x>
      <cdr:y>0.10607</cdr:y>
    </cdr:from>
    <cdr:to>
      <cdr:x>0.51972</cdr:x>
      <cdr:y>0.15029</cdr:y>
    </cdr:to>
    <cdr:sp macro="" textlink="">
      <cdr:nvSpPr>
        <cdr:cNvPr id="9" name="TextBox 8"/>
        <cdr:cNvSpPr txBox="1"/>
      </cdr:nvSpPr>
      <cdr:spPr>
        <a:xfrm xmlns:a="http://schemas.openxmlformats.org/drawingml/2006/main">
          <a:off x="4887001" y="638827"/>
          <a:ext cx="401314" cy="26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6,0%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0.38295</cdr:x>
      <cdr:y>0.1532</cdr:y>
    </cdr:from>
    <cdr:to>
      <cdr:x>0.47527</cdr:x>
      <cdr:y>0.30502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3793036" y="922702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ru-RU" sz="1100" dirty="0"/>
        </a:p>
      </cdr:txBody>
    </cdr:sp>
  </cdr:relSizeAnchor>
  <cdr:relSizeAnchor xmlns:cdr="http://schemas.openxmlformats.org/drawingml/2006/chartDrawing">
    <cdr:from>
      <cdr:x>0.36602</cdr:x>
      <cdr:y>0.10607</cdr:y>
    </cdr:from>
    <cdr:to>
      <cdr:x>0.41262</cdr:x>
      <cdr:y>0.15329</cdr:y>
    </cdr:to>
    <cdr:sp macro="" textlink="">
      <cdr:nvSpPr>
        <cdr:cNvPr id="11" name="TextBox 10"/>
        <cdr:cNvSpPr txBox="1"/>
      </cdr:nvSpPr>
      <cdr:spPr>
        <a:xfrm xmlns:a="http://schemas.openxmlformats.org/drawingml/2006/main">
          <a:off x="3724328" y="638827"/>
          <a:ext cx="474170" cy="28440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dirty="0">
              <a:solidFill>
                <a:schemeClr val="tx2">
                  <a:lumMod val="75000"/>
                </a:schemeClr>
              </a:solidFill>
            </a:rPr>
            <a:t>9</a:t>
          </a:r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,0</a:t>
          </a:r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%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0.26036</cdr:x>
      <cdr:y>0.21078</cdr:y>
    </cdr:from>
    <cdr:to>
      <cdr:x>0.30696</cdr:x>
      <cdr:y>0.255</cdr:y>
    </cdr:to>
    <cdr:sp macro="" textlink="">
      <cdr:nvSpPr>
        <cdr:cNvPr id="12" name="TextBox 11"/>
        <cdr:cNvSpPr txBox="1"/>
      </cdr:nvSpPr>
      <cdr:spPr>
        <a:xfrm xmlns:a="http://schemas.openxmlformats.org/drawingml/2006/main">
          <a:off x="2649214" y="1269488"/>
          <a:ext cx="474170" cy="26633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3,0%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0.16136</cdr:x>
      <cdr:y>0.33468</cdr:y>
    </cdr:from>
    <cdr:to>
      <cdr:x>0.20976</cdr:x>
      <cdr:y>0.38774</cdr:y>
    </cdr:to>
    <cdr:sp macro="" textlink="">
      <cdr:nvSpPr>
        <cdr:cNvPr id="13" name="TextBox 12"/>
        <cdr:cNvSpPr txBox="1"/>
      </cdr:nvSpPr>
      <cdr:spPr>
        <a:xfrm xmlns:a="http://schemas.openxmlformats.org/drawingml/2006/main">
          <a:off x="1598242" y="2015775"/>
          <a:ext cx="479393" cy="319577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4,0</a:t>
          </a:r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%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0.17873</cdr:x>
      <cdr:y>0.52541</cdr:y>
    </cdr:from>
    <cdr:to>
      <cdr:x>0.22892</cdr:x>
      <cdr:y>0.57699</cdr:y>
    </cdr:to>
    <cdr:sp macro="" textlink="">
      <cdr:nvSpPr>
        <cdr:cNvPr id="14" name="TextBox 13"/>
        <cdr:cNvSpPr txBox="1"/>
      </cdr:nvSpPr>
      <cdr:spPr>
        <a:xfrm xmlns:a="http://schemas.openxmlformats.org/drawingml/2006/main">
          <a:off x="1770242" y="3164531"/>
          <a:ext cx="497123" cy="310663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1">
                  <a:lumMod val="75000"/>
                  <a:lumOff val="25000"/>
                </a:schemeClr>
              </a:solidFill>
            </a:rPr>
            <a:t>9,0%</a:t>
          </a:r>
          <a:endParaRPr lang="ru-RU" sz="1100" dirty="0">
            <a:solidFill>
              <a:schemeClr val="tx1">
                <a:lumMod val="75000"/>
                <a:lumOff val="25000"/>
              </a:schemeClr>
            </a:solidFill>
          </a:endParaRPr>
        </a:p>
      </cdr:txBody>
    </cdr:sp>
  </cdr:relSizeAnchor>
  <cdr:relSizeAnchor xmlns:cdr="http://schemas.openxmlformats.org/drawingml/2006/chartDrawing">
    <cdr:from>
      <cdr:x>0.24063</cdr:x>
      <cdr:y>0.83286</cdr:y>
    </cdr:from>
    <cdr:to>
      <cdr:x>0.28974</cdr:x>
      <cdr:y>0.87001</cdr:y>
    </cdr:to>
    <cdr:sp macro="" textlink="">
      <cdr:nvSpPr>
        <cdr:cNvPr id="15" name="TextBox 14"/>
        <cdr:cNvSpPr txBox="1"/>
      </cdr:nvSpPr>
      <cdr:spPr>
        <a:xfrm xmlns:a="http://schemas.openxmlformats.org/drawingml/2006/main">
          <a:off x="2383427" y="5016243"/>
          <a:ext cx="486426" cy="22375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61,0 </a:t>
          </a:r>
          <a:r>
            <a:rPr lang="ru-RU" sz="1100" dirty="0" smtClean="0">
              <a:solidFill>
                <a:schemeClr val="tx2">
                  <a:lumMod val="75000"/>
                </a:schemeClr>
              </a:solidFill>
            </a:rPr>
            <a:t>%</a:t>
          </a:r>
          <a:endParaRPr lang="ru-RU" sz="1100" dirty="0">
            <a:solidFill>
              <a:schemeClr val="tx2">
                <a:lumMod val="75000"/>
              </a:schemeClr>
            </a:solidFill>
          </a:endParaRP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0.86594</cdr:x>
      <cdr:y>0.04015</cdr:y>
    </cdr:from>
    <cdr:to>
      <cdr:x>0.94627</cdr:x>
      <cdr:y>0.08658</cdr:y>
    </cdr:to>
    <cdr:sp macro="" textlink="">
      <cdr:nvSpPr>
        <cdr:cNvPr id="2" name="TextBox 1"/>
        <cdr:cNvSpPr txBox="1"/>
      </cdr:nvSpPr>
      <cdr:spPr>
        <a:xfrm xmlns:a="http://schemas.openxmlformats.org/drawingml/2006/main">
          <a:off x="9857508" y="243150"/>
          <a:ext cx="914400" cy="28119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ru-RU" sz="1100" dirty="0" smtClean="0"/>
            <a:t>Тыс. рублей</a:t>
          </a:r>
          <a:endParaRPr lang="ru-RU" sz="1100" dirty="0"/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8135"/>
          </a:xfrm>
          <a:prstGeom prst="rect">
            <a:avLst/>
          </a:prstGeom>
        </p:spPr>
        <p:txBody>
          <a:bodyPr vert="horz" lIns="91001" tIns="45501" rIns="91001" bIns="45501" rtlCol="0"/>
          <a:lstStyle>
            <a:lvl1pPr algn="r">
              <a:defRPr sz="1200"/>
            </a:lvl1pPr>
          </a:lstStyle>
          <a:p>
            <a:fld id="{E70E5C9E-4835-4728-8AF5-8FE10CAB74C6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001" tIns="45501" rIns="91001" bIns="45501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001" tIns="45501" rIns="91001" bIns="45501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001" tIns="45501" rIns="91001" bIns="45501" rtlCol="0" anchor="b"/>
          <a:lstStyle>
            <a:lvl1pPr algn="r">
              <a:defRPr sz="1200"/>
            </a:lvl1pPr>
          </a:lstStyle>
          <a:p>
            <a:fld id="{37EA6B12-B311-441E-8DAD-F7BA75C8FF5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02197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A6B12-B311-441E-8DAD-F7BA75C8FF5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33135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A6B12-B311-441E-8DAD-F7BA75C8FF5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367794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EA6B12-B311-441E-8DAD-F7BA75C8FF5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61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68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68160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2695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53478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20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4081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1130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544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364796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66849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409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650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55786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1673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1943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17309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16423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495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9514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3961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53521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014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F49FC-F13F-4532-B9B3-1CBE5518912C}" type="datetimeFigureOut">
              <a:rPr lang="ru-RU" smtClean="0"/>
              <a:t>29.04.2025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9009-3D69-4845-AD95-BD5DDC6ACFE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5057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3F49FC-F13F-4532-B9B3-1CBE5518912C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29.04.2025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499009-3D69-4845-AD95-BD5DDC6ACFEA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080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1.xml"/><Relationship Id="rId13" Type="http://schemas.openxmlformats.org/officeDocument/2006/relationships/diagramQuickStyle" Target="../diagrams/quickStyle2.xml"/><Relationship Id="rId3" Type="http://schemas.openxmlformats.org/officeDocument/2006/relationships/notesSlide" Target="../notesSlides/notesSlide1.xml"/><Relationship Id="rId7" Type="http://schemas.openxmlformats.org/officeDocument/2006/relationships/diagramLayout" Target="../diagrams/layout1.xml"/><Relationship Id="rId12" Type="http://schemas.openxmlformats.org/officeDocument/2006/relationships/diagramLayout" Target="../diagrams/layout2.xml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6" Type="http://schemas.openxmlformats.org/officeDocument/2006/relationships/diagramData" Target="../diagrams/data1.xml"/><Relationship Id="rId11" Type="http://schemas.openxmlformats.org/officeDocument/2006/relationships/diagramData" Target="../diagrams/data2.xml"/><Relationship Id="rId5" Type="http://schemas.openxmlformats.org/officeDocument/2006/relationships/chart" Target="../charts/chart1.xml"/><Relationship Id="rId15" Type="http://schemas.microsoft.com/office/2007/relationships/diagramDrawing" Target="../diagrams/drawing2.xml"/><Relationship Id="rId10" Type="http://schemas.microsoft.com/office/2007/relationships/diagramDrawing" Target="../diagrams/drawing1.xml"/><Relationship Id="rId4" Type="http://schemas.openxmlformats.org/officeDocument/2006/relationships/image" Target="../media/image1.png"/><Relationship Id="rId9" Type="http://schemas.openxmlformats.org/officeDocument/2006/relationships/diagramColors" Target="../diagrams/colors1.xml"/><Relationship Id="rId14" Type="http://schemas.openxmlformats.org/officeDocument/2006/relationships/diagramColors" Target="../diagrams/colors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1.png"/><Relationship Id="rId7" Type="http://schemas.openxmlformats.org/officeDocument/2006/relationships/image" Target="../media/image7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3839643" y="879194"/>
            <a:ext cx="8868549" cy="209184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ПУТЕВОДИТЕЛЬ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одзаголовок 9"/>
          <p:cNvSpPr>
            <a:spLocks noGrp="1"/>
          </p:cNvSpPr>
          <p:nvPr>
            <p:ph type="subTitle" idx="1"/>
          </p:nvPr>
        </p:nvSpPr>
        <p:spPr>
          <a:xfrm>
            <a:off x="5163417" y="3080856"/>
            <a:ext cx="6403596" cy="1833664"/>
          </a:xfrm>
        </p:spPr>
        <p:txBody>
          <a:bodyPr>
            <a:normAutofit/>
          </a:bodyPr>
          <a:lstStyle/>
          <a:p>
            <a:endParaRPr lang="ru-RU" b="1" dirty="0" smtClean="0">
              <a:solidFill>
                <a:srgbClr val="0070C0"/>
              </a:solidFill>
            </a:endParaRPr>
          </a:p>
          <a:p>
            <a:pPr>
              <a:spcBef>
                <a:spcPts val="0"/>
              </a:spcBef>
            </a:pPr>
            <a:r>
              <a:rPr lang="ru-RU" sz="40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исполнению районного бюджета за 2024 год </a:t>
            </a:r>
            <a:endParaRPr lang="ru-RU" sz="4000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12" y="1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Рисунок 14" descr="C:\Users\User\Desktop\1.jpg"/>
          <p:cNvPicPr/>
          <p:nvPr/>
        </p:nvPicPr>
        <p:blipFill>
          <a:blip r:embed="rId3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1"/>
            <a:ext cx="5858545" cy="68579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4273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263" y="927326"/>
            <a:ext cx="11618976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В 2024 году завершилось строительство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комплекса водоочистных сооружений с подключением к существующей системе водоснабжения г. Уяр </a:t>
            </a:r>
            <a:r>
              <a:rPr lang="ru-RU" i="1" dirty="0" err="1">
                <a:solidFill>
                  <a:schemeClr val="accent1">
                    <a:lumMod val="50000"/>
                  </a:schemeClr>
                </a:solidFill>
              </a:rPr>
              <a:t>Уярского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района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 программе «Чистая вода» нацпроекта «Жильё и городская среда»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(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начало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строительства в 2023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году)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Место выполнения работ: ул.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Буденного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Заказчик: КГКУ «Управление капитального строительства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Подрядчик: ООО «КРАСАЛЬФАСТРОЙ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»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Федеральное финансирование: 182,1 млн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рублей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Краевое финансирование: 13,4 млн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рублей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Местное финансирование: 0,00 млн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рублей</a:t>
            </a: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Новая система имеет два резервуара для исходной воды ёмкостью по 50 куб. метров и пять резервуаров для чистой воды по 100 куб. метров каждый. Фильтруется и обеззараживается вода с помощью гипохлорита кальция и ультрафиолетового облучения, мощность оборудования составляет 2,5 тыс. куб. метров в сутки.</a:t>
            </a:r>
          </a:p>
          <a:p>
            <a:endParaRPr lang="ru-RU" sz="1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12" y="0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60" y="4929879"/>
            <a:ext cx="3450336" cy="192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8752" y="1581353"/>
            <a:ext cx="4441896" cy="2316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26992" y="4929879"/>
            <a:ext cx="3779520" cy="192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73568" y="4929878"/>
            <a:ext cx="3852672" cy="1928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892296" y="-4195"/>
            <a:ext cx="4074257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«Чистая вода»</a:t>
            </a: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47423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1565" y="790274"/>
            <a:ext cx="7747568" cy="4863274"/>
          </a:xfrm>
        </p:spPr>
        <p:txBody>
          <a:bodyPr>
            <a:noAutofit/>
          </a:bodyPr>
          <a:lstStyle/>
          <a:p>
            <a:pPr indent="457200" algn="just" fontAlgn="base">
              <a:spcBef>
                <a:spcPts val="0"/>
              </a:spcBef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Программа поддержки местных инициатив (далее - ППМИ) – это практика инициативного бюджетирования по вовлечению граждан в вопросы местного значения, выбору приоритетной общественной проблемы и мероприятий по ее решению (выдвижению инициативного проекта), участию в </a:t>
            </a: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софинансировании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и контролю реализации</a:t>
            </a: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 fontAlgn="base">
              <a:spcBef>
                <a:spcPts val="0"/>
              </a:spcBef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 ППМИ – решение проблем местного уровня за счет эффективного вовлечения всех заинтересованных сторон (населения, бизнеса, органов местного самоуправления), привлечение, аккумулирование и эффективное использование денежных средств</a:t>
            </a: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457200" algn="just" fontAlgn="base">
              <a:spcBef>
                <a:spcPts val="0"/>
              </a:spcBef>
            </a:pPr>
            <a:endParaRPr lang="ru-RU" sz="18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ts val="0"/>
              </a:spcBef>
            </a:pP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Реализованы проекты:</a:t>
            </a:r>
            <a:endParaRPr lang="ru-RU" sz="18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ts val="0"/>
              </a:spcBef>
            </a:pP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Уяр - Устройство 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уличного электроосвещения города Уяра «Ясно солнышко</a:t>
            </a: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indent="457200" algn="just" fontAlgn="base">
              <a:spcBef>
                <a:spcPts val="0"/>
              </a:spcBef>
            </a:pPr>
            <a:endParaRPr lang="ru-RU" sz="18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ts val="0"/>
              </a:spcBef>
            </a:pP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Новопятницкий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сельсовет – Страна </a:t>
            </a:r>
            <a:r>
              <a:rPr lang="ru-RU" sz="1800" i="1" dirty="0" err="1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детстьва</a:t>
            </a:r>
            <a:endParaRPr lang="ru-RU" sz="18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ts val="0"/>
              </a:spcBef>
            </a:pPr>
            <a:endParaRPr lang="ru-RU" sz="18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ts val="0"/>
              </a:spcBef>
            </a:pP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Рощинский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- Доступная вода всем</a:t>
            </a:r>
            <a:r>
              <a:rPr lang="ru-RU" sz="1800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  <a:p>
            <a:pPr indent="457200" algn="just" fontAlgn="base">
              <a:spcBef>
                <a:spcPts val="0"/>
              </a:spcBef>
            </a:pPr>
            <a:endParaRPr lang="ru-RU" sz="1800" i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ts val="0"/>
              </a:spcBef>
            </a:pPr>
            <a:r>
              <a:rPr lang="ru-RU" sz="1800" i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Сушиновский</a:t>
            </a:r>
            <a:r>
              <a:rPr lang="ru-RU" sz="1800" i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сельсовет - Помощники железного коня</a:t>
            </a:r>
            <a:endParaRPr lang="ru-RU" sz="1800" i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ts val="0"/>
              </a:spcBef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ts val="0"/>
              </a:spcBef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6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667,5 тыс. рублей</a:t>
            </a:r>
          </a:p>
          <a:p>
            <a:pPr indent="457200" algn="l" fontAlgn="base">
              <a:spcBef>
                <a:spcPts val="0"/>
              </a:spcBef>
            </a:pP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2024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году</a:t>
            </a:r>
            <a:endParaRPr lang="ru-RU" sz="1400" b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ts val="0"/>
              </a:spcBef>
            </a:pPr>
            <a:endParaRPr lang="ru-RU" sz="14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indent="457200" algn="just" fontAlgn="base">
              <a:spcBef>
                <a:spcPts val="0"/>
              </a:spcBef>
            </a:pPr>
            <a:r>
              <a:rPr lang="ru-RU" sz="14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12" y="0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428579" y="0"/>
            <a:ext cx="10019922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Программа поддержки местных инициатив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l="11371" r="7501" b="4947"/>
          <a:stretch/>
        </p:blipFill>
        <p:spPr>
          <a:xfrm>
            <a:off x="7889133" y="1277654"/>
            <a:ext cx="4404852" cy="53984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8631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5097" y="20209"/>
            <a:ext cx="10558048" cy="521544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Arial" panose="020B0604020202020204" pitchFamily="34" charset="0"/>
                <a:ea typeface="Segoe UI" panose="020B0502040204020203" pitchFamily="34" charset="0"/>
                <a:cs typeface="Arial" panose="020B0604020202020204" pitchFamily="34" charset="0"/>
              </a:rPr>
              <a:t>Параметры исполнения районного бюджета в 2024 году</a:t>
            </a:r>
            <a:endParaRPr lang="ru-RU" sz="2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12" y="0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9" name="Объект 1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9935980"/>
              </p:ext>
            </p:extLst>
          </p:nvPr>
        </p:nvGraphicFramePr>
        <p:xfrm>
          <a:off x="-628813" y="2581076"/>
          <a:ext cx="3517925" cy="42769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450261" y="438772"/>
            <a:ext cx="21197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рублей</a:t>
            </a:r>
            <a:endParaRPr lang="ru-RU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0" name="Схема 19"/>
          <p:cNvGraphicFramePr/>
          <p:nvPr>
            <p:extLst>
              <p:ext uri="{D42A27DB-BD31-4B8C-83A1-F6EECF244321}">
                <p14:modId xmlns:p14="http://schemas.microsoft.com/office/powerpoint/2010/main" val="1312668922"/>
              </p:ext>
            </p:extLst>
          </p:nvPr>
        </p:nvGraphicFramePr>
        <p:xfrm>
          <a:off x="1234840" y="1156837"/>
          <a:ext cx="5852354" cy="422717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6095514" y="1201109"/>
            <a:ext cx="142378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Дотации – 417 957,5</a:t>
            </a:r>
          </a:p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Субсидии – 55 407,7</a:t>
            </a:r>
          </a:p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Субвенции – 477 911,2</a:t>
            </a:r>
          </a:p>
          <a:p>
            <a:r>
              <a:rPr lang="ru-RU" sz="1000" dirty="0" smtClean="0">
                <a:solidFill>
                  <a:schemeClr val="tx2">
                    <a:lumMod val="75000"/>
                  </a:schemeClr>
                </a:solidFill>
              </a:rPr>
              <a:t>Иные МБТ – 80 099,4</a:t>
            </a:r>
            <a:endParaRPr lang="ru-RU" sz="1000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5580114" y="1195988"/>
            <a:ext cx="208258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2889112" y="593986"/>
            <a:ext cx="30623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Доходы районного бюджета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22" name="Схема 21"/>
          <p:cNvGraphicFramePr/>
          <p:nvPr>
            <p:extLst>
              <p:ext uri="{D42A27DB-BD31-4B8C-83A1-F6EECF244321}">
                <p14:modId xmlns:p14="http://schemas.microsoft.com/office/powerpoint/2010/main" val="2280563770"/>
              </p:ext>
            </p:extLst>
          </p:nvPr>
        </p:nvGraphicFramePr>
        <p:xfrm>
          <a:off x="6621404" y="2198521"/>
          <a:ext cx="5966188" cy="43784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1" r:lo="rId12" r:qs="rId13" r:cs="rId1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8202440" y="1659612"/>
            <a:ext cx="31220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Расходы районного бюджета</a:t>
            </a:r>
            <a:endParaRPr lang="ru-RU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81376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12" y="0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9" name="Диаграмма 8"/>
          <p:cNvGraphicFramePr/>
          <p:nvPr>
            <p:extLst>
              <p:ext uri="{D42A27DB-BD31-4B8C-83A1-F6EECF244321}">
                <p14:modId xmlns:p14="http://schemas.microsoft.com/office/powerpoint/2010/main" val="2831764093"/>
              </p:ext>
            </p:extLst>
          </p:nvPr>
        </p:nvGraphicFramePr>
        <p:xfrm>
          <a:off x="885217" y="494564"/>
          <a:ext cx="10496145" cy="59243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898862" y="1836874"/>
            <a:ext cx="88838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b="1" dirty="0" smtClean="0"/>
              <a:t>1 110285,9</a:t>
            </a:r>
            <a:endParaRPr lang="ru-RU" sz="1200" b="1" dirty="0"/>
          </a:p>
        </p:txBody>
      </p:sp>
    </p:spTree>
    <p:extLst>
      <p:ext uri="{BB962C8B-B14F-4D97-AF65-F5344CB8AC3E}">
        <p14:creationId xmlns:p14="http://schemas.microsoft.com/office/powerpoint/2010/main" val="77672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2850" y="0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6016" y="15351"/>
            <a:ext cx="812569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Структура доходов районного бюджета в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2022-2024 </a:t>
            </a:r>
            <a:r>
              <a:rPr lang="ru-RU" sz="200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годах</a:t>
            </a:r>
            <a:endParaRPr lang="ru-RU" sz="200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29579217"/>
              </p:ext>
            </p:extLst>
          </p:nvPr>
        </p:nvGraphicFramePr>
        <p:xfrm>
          <a:off x="301339" y="415462"/>
          <a:ext cx="10671462" cy="6473017"/>
        </p:xfrm>
        <a:graphic>
          <a:graphicData uri="http://schemas.openxmlformats.org/drawingml/2006/table">
            <a:tbl>
              <a:tblPr/>
              <a:tblGrid>
                <a:gridCol w="5850080"/>
                <a:gridCol w="1039091"/>
                <a:gridCol w="976745"/>
                <a:gridCol w="987137"/>
                <a:gridCol w="976745"/>
                <a:gridCol w="841664"/>
              </a:tblGrid>
              <a:tr h="416212">
                <a:tc>
                  <a:txBody>
                    <a:bodyPr/>
                    <a:lstStyle/>
                    <a:p>
                      <a:pPr algn="ctr" fontAlgn="ctr"/>
                      <a:endParaRPr lang="ru-RU" sz="1000" b="0" i="0" u="none" strike="noStrike" dirty="0">
                        <a:solidFill>
                          <a:srgbClr val="244062"/>
                        </a:solidFill>
                        <a:effectLst/>
                        <a:latin typeface="Times New Roman" panose="02020603050405020304" pitchFamily="18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Times New Roman" panose="02020603050405020304" pitchFamily="18" charset="0"/>
                        </a:rPr>
                        <a:t>2022 </a:t>
                      </a:r>
                      <a:r>
                        <a:rPr lang="ru-RU" sz="11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 panose="02020603050405020304" pitchFamily="18" charset="0"/>
                        </a:rPr>
                        <a:t>год      факт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Times New Roman" panose="02020603050405020304" pitchFamily="18" charset="0"/>
                        </a:rPr>
                        <a:t>2023 </a:t>
                      </a:r>
                      <a:r>
                        <a:rPr lang="ru-RU" sz="11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 panose="02020603050405020304" pitchFamily="18" charset="0"/>
                        </a:rPr>
                        <a:t>год      факт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 panose="02020603050405020304" pitchFamily="18" charset="0"/>
                        </a:rPr>
                        <a:t>год      план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Times New Roman" panose="02020603050405020304" pitchFamily="18" charset="0"/>
                        </a:rPr>
                        <a:t>2024 </a:t>
                      </a:r>
                      <a:r>
                        <a:rPr lang="ru-RU" sz="11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 panose="02020603050405020304" pitchFamily="18" charset="0"/>
                        </a:rPr>
                        <a:t>год      факт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Times New Roman" panose="02020603050405020304" pitchFamily="18" charset="0"/>
                        </a:rPr>
                        <a:t>Процент       </a:t>
                      </a:r>
                      <a:r>
                        <a:rPr lang="ru-RU" sz="1100" b="1" i="0" u="none" strike="noStrike" dirty="0">
                          <a:solidFill>
                            <a:srgbClr val="244062"/>
                          </a:solidFill>
                          <a:effectLst/>
                          <a:latin typeface="Times New Roman" panose="02020603050405020304" pitchFamily="18" charset="0"/>
                        </a:rPr>
                        <a:t>исполнения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2730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ВСЕГО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1 110 285,9</a:t>
                      </a:r>
                      <a:endParaRPr lang="ru-RU" sz="1100" b="1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1 160 351,1</a:t>
                      </a:r>
                      <a:endParaRPr lang="ru-RU" sz="1100" b="1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baseline="0" dirty="0" smtClean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1 167 092,8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1 159 356,1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99,3%</a:t>
                      </a:r>
                      <a:endParaRPr lang="ru-RU" sz="1100" b="1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129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 dirty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Налоговые и неналоговые доходы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144 596,7</a:t>
                      </a:r>
                      <a:endParaRPr lang="ru-RU" sz="1100" b="1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161 559,7</a:t>
                      </a:r>
                      <a:endParaRPr lang="ru-RU" sz="1100" b="1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baseline="0" dirty="0" smtClean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179 067,5</a:t>
                      </a:r>
                      <a:endParaRPr lang="ru-RU" sz="1100" b="1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177</a:t>
                      </a:r>
                      <a:r>
                        <a:rPr lang="ru-RU" sz="1100" b="1" i="0" u="none" strike="noStrike" baseline="0" dirty="0" smtClean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 809</a:t>
                      </a:r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,0</a:t>
                      </a:r>
                      <a:endParaRPr lang="ru-RU" sz="1100" b="1" i="0" u="none" strike="noStrike" dirty="0">
                        <a:solidFill>
                          <a:srgbClr val="244062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99,3%</a:t>
                      </a:r>
                      <a:endParaRPr lang="ru-RU" sz="1100" b="1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6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Налог на прибыль организаций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4 791,8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3 738,8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3 398,9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3 514,0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103,4%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Налог на доходы физических лиц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77 659,6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89 088,8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103 339,7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102 920,0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99,6%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805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Налог на совокупный доход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38 432,8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39 706,7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44 770,8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44 055,3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98,4%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392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Государственная пошлина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4 036,2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4 416,7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7 541,5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7 448,1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98,8%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4473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использования имущества, находящегося в государственной и муниципальной собственности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14 884,5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18 329,4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15 212,2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15 073,3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99,1%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4966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Платежи </a:t>
                      </a:r>
                      <a:r>
                        <a:rPr lang="ru-RU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при пользовании природными ресурсами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89,5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74,0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693,1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692,5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99,9%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752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оказания платных услуг (работ) и компенсации затрат государства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1 033,4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1 354,2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331,9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379,5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114,3%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8087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Доходы от продажи материальных и нематериальных активов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2 522,7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3 795,4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650,5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642,5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98,8%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56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Штрафы, санкции, возмещение ущерба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 </a:t>
                      </a:r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140,8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868,7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3 128,9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3 083,8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98,6%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365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Прочие неналоговые доходы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5,4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187,0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%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948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1" i="0" u="none" strike="noStrike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Безвозмездные поступления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965</a:t>
                      </a:r>
                      <a:r>
                        <a:rPr lang="ru-RU" sz="1100" b="1" i="0" u="none" strike="noStrike" baseline="0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 689,2</a:t>
                      </a:r>
                      <a:endParaRPr lang="ru-RU" sz="1100" b="1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998 771,5</a:t>
                      </a:r>
                      <a:endParaRPr lang="ru-RU" sz="1100" b="1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988 025,3</a:t>
                      </a:r>
                      <a:endParaRPr lang="ru-RU" sz="1100" b="1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981 547,1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1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99,3%</a:t>
                      </a:r>
                      <a:endParaRPr lang="ru-RU" sz="1100" b="1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Дотации бюджетам бюджетной системы Российской Федерации 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349 264,4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367</a:t>
                      </a:r>
                      <a:r>
                        <a:rPr lang="ru-RU" sz="1100" b="0" i="0" u="none" strike="noStrike" baseline="0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 019,9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417 957,5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417 957,5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100,0%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0848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Субсидии бюджетам бюджетной системы Российской Федерации (межбюджетные субсидии)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54 268,2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79 467,8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56 498,1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55 407,7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98,1%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660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Субвенции бюджетам бюджетной системы Российской Федерации 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374 497,7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436 256,2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481 632,9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477 911,2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99,2%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319863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Иные межбюджетные трансферты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187 658,9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116 027,6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81 765,5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80 099,4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98,0%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0781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Прочие безвозмездные поступления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0,0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20,0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20,0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20,0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100,0%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9318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Доходы бюджетов бюджетной системы Российской Федерации от возврата бюджетами бюджетной системы Российской Федерации и организациями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266,0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6 058,6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1 867,3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1 867,3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100,0%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1017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000" b="0" i="0" u="none" strike="noStrike" dirty="0">
                          <a:solidFill>
                            <a:srgbClr val="244062"/>
                          </a:solidFill>
                          <a:effectLst/>
                          <a:latin typeface="Arial" panose="020B0604020202020204" pitchFamily="34" charset="0"/>
                        </a:rPr>
                        <a:t>Возврат остатков субсидий, субвенций и иных межбюджетных трансфертов, имеющих целевое назначение, прошлых лет</a:t>
                      </a: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-266,0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-</a:t>
                      </a:r>
                      <a:r>
                        <a:rPr lang="ru-RU" sz="1100" b="0" i="0" u="none" strike="noStrike" baseline="0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 </a:t>
                      </a:r>
                      <a:r>
                        <a:rPr lang="ru-RU" sz="1100" b="0" i="0" u="none" strike="noStrike" baseline="0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6 058,7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-51 716,0</a:t>
                      </a:r>
                    </a:p>
                    <a:p>
                      <a:pPr algn="l" fontAlgn="ctr"/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-51 716,0</a:t>
                      </a:r>
                      <a:endParaRPr lang="ru-RU" sz="1100" b="0" i="0" u="none" strike="noStrike" dirty="0" smtClean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solidFill>
                            <a:srgbClr val="244062"/>
                          </a:solidFill>
                          <a:effectLst/>
                          <a:latin typeface="Arial Cyr" panose="020B0604020202020204" pitchFamily="34" charset="0"/>
                        </a:rPr>
                        <a:t>100,0%</a:t>
                      </a:r>
                      <a:endParaRPr lang="ru-RU" sz="1100" b="0" i="0" u="none" strike="noStrike" dirty="0">
                        <a:solidFill>
                          <a:srgbClr val="244062"/>
                        </a:solidFill>
                        <a:effectLst/>
                        <a:latin typeface="Arial Cyr" panose="020B0604020202020204" pitchFamily="34" charset="0"/>
                      </a:endParaRPr>
                    </a:p>
                  </a:txBody>
                  <a:tcPr marL="4981" marR="4981" marT="498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63920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95691" y="1307694"/>
            <a:ext cx="2836334" cy="965199"/>
          </a:xfrm>
        </p:spPr>
        <p:txBody>
          <a:bodyPr>
            <a:normAutofit fontScale="90000"/>
          </a:bodyPr>
          <a:lstStyle/>
          <a:p>
            <a:pPr algn="ctr"/>
            <a:r>
              <a:rPr lang="ru-RU" sz="16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Поступление налога на прибыль обеспечивается базовыми отраслями экономики района:</a:t>
            </a:r>
            <a:endParaRPr lang="ru-RU" sz="16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Объект 8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582" y="2215179"/>
            <a:ext cx="1435485" cy="1104140"/>
          </a:xfrm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12" y="0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3A3740"/>
              </a:clrFrom>
              <a:clrTo>
                <a:srgbClr val="3A3740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3219654"/>
            <a:ext cx="1253068" cy="89630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38066" y="4166908"/>
            <a:ext cx="1270002" cy="885382"/>
          </a:xfrm>
          <a:prstGeom prst="rect">
            <a:avLst/>
          </a:prstGeom>
        </p:spPr>
      </p:pic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7843976"/>
              </p:ext>
            </p:extLst>
          </p:nvPr>
        </p:nvGraphicFramePr>
        <p:xfrm>
          <a:off x="9558866" y="2302933"/>
          <a:ext cx="2387599" cy="273473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87599"/>
              </a:tblGrid>
              <a:tr h="975662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Строительство</a:t>
                      </a:r>
                      <a:endParaRPr lang="ru-RU" sz="1600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79536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Оптовая и розничная торговля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  <a:tr h="879536">
                <a:tc>
                  <a:txBody>
                    <a:bodyPr/>
                    <a:lstStyle/>
                    <a:p>
                      <a:endParaRPr lang="ru-RU" sz="1600" dirty="0" smtClean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r>
                        <a:rPr lang="ru-RU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и связь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noFill/>
                  </a:tcPr>
                </a:tc>
              </a:tr>
            </a:tbl>
          </a:graphicData>
        </a:graphic>
      </p:graphicFrame>
      <p:pic>
        <p:nvPicPr>
          <p:cNvPr id="3" name="Рисунок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101600"/>
            <a:ext cx="2602345" cy="170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150" y="101600"/>
            <a:ext cx="2881798" cy="17485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945" y="5342467"/>
            <a:ext cx="3177310" cy="14901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295" y="4873557"/>
            <a:ext cx="2358928" cy="19590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Скругленный прямоугольник 12"/>
          <p:cNvSpPr/>
          <p:nvPr/>
        </p:nvSpPr>
        <p:spPr>
          <a:xfrm>
            <a:off x="5147732" y="2074333"/>
            <a:ext cx="2362201" cy="2683930"/>
          </a:xfrm>
          <a:prstGeom prst="roundRect">
            <a:avLst/>
          </a:prstGeom>
          <a:solidFill>
            <a:srgbClr val="00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Крупнейшие плательщики налога на прибыль на территории Уярского района: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-ООО «НТК»;</a:t>
            </a:r>
          </a:p>
          <a:p>
            <a:pPr lvl="0" algn="just"/>
            <a:r>
              <a:rPr lang="ru-RU" sz="14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12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Нефтеперевалочная</a:t>
            </a:r>
            <a:r>
              <a:rPr lang="ru-RU" sz="1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компания»;</a:t>
            </a:r>
          </a:p>
          <a:p>
            <a:pPr lvl="0" algn="just"/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-ПАО «</a:t>
            </a:r>
            <a:r>
              <a:rPr lang="ru-RU" sz="14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Уяржелезобетон</a:t>
            </a:r>
            <a:r>
              <a:rPr lang="ru-RU" sz="14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pPr lvl="0" algn="just"/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Стрелка углом 14"/>
          <p:cNvSpPr/>
          <p:nvPr/>
        </p:nvSpPr>
        <p:spPr>
          <a:xfrm rot="10800000">
            <a:off x="4885267" y="4758263"/>
            <a:ext cx="778933" cy="1710267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8" name="Стрелка углом 17"/>
          <p:cNvSpPr/>
          <p:nvPr/>
        </p:nvSpPr>
        <p:spPr>
          <a:xfrm rot="16200000">
            <a:off x="2675725" y="270677"/>
            <a:ext cx="897464" cy="4013709"/>
          </a:xfrm>
          <a:prstGeom prst="bentArrow">
            <a:avLst>
              <a:gd name="adj1" fmla="val 25000"/>
              <a:gd name="adj2" fmla="val 20839"/>
              <a:gd name="adj3" fmla="val 25000"/>
              <a:gd name="adj4" fmla="val 3126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0" name="Стрелка углом 19"/>
          <p:cNvSpPr/>
          <p:nvPr/>
        </p:nvSpPr>
        <p:spPr>
          <a:xfrm>
            <a:off x="5571066" y="1185332"/>
            <a:ext cx="813816" cy="868680"/>
          </a:xfrm>
          <a:prstGeom prst="ben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1" name="Стрелка углом 20"/>
          <p:cNvSpPr/>
          <p:nvPr/>
        </p:nvSpPr>
        <p:spPr>
          <a:xfrm rot="5400000">
            <a:off x="7289798" y="4402666"/>
            <a:ext cx="1168401" cy="711201"/>
          </a:xfrm>
          <a:prstGeom prst="bentArrow">
            <a:avLst>
              <a:gd name="adj1" fmla="val 25000"/>
              <a:gd name="adj2" fmla="val 25588"/>
              <a:gd name="adj3" fmla="val 25000"/>
              <a:gd name="adj4" fmla="val 437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5" y="4758264"/>
            <a:ext cx="2452640" cy="20743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101600"/>
            <a:ext cx="2633133" cy="17003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719904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33531" y="281353"/>
            <a:ext cx="108910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Структура расходов районного бюджета </a:t>
            </a:r>
            <a:r>
              <a:rPr lang="ru-RU" sz="3600" b="1" dirty="0" smtClean="0">
                <a:solidFill>
                  <a:schemeClr val="accent1">
                    <a:lumMod val="50000"/>
                  </a:schemeClr>
                </a:solidFill>
              </a:rPr>
              <a:t>2024 </a:t>
            </a:r>
            <a:endParaRPr lang="ru-RU" sz="36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graphicFrame>
        <p:nvGraphicFramePr>
          <p:cNvPr id="7" name="Диаграмма 6"/>
          <p:cNvGraphicFramePr/>
          <p:nvPr>
            <p:extLst>
              <p:ext uri="{D42A27DB-BD31-4B8C-83A1-F6EECF244321}">
                <p14:modId xmlns:p14="http://schemas.microsoft.com/office/powerpoint/2010/main" val="1141102713"/>
              </p:ext>
            </p:extLst>
          </p:nvPr>
        </p:nvGraphicFramePr>
        <p:xfrm>
          <a:off x="309328" y="1263857"/>
          <a:ext cx="8128000" cy="54186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0" name="Рисунок 9" descr="C:\Users\User\Desktop\1.jpg"/>
          <p:cNvPicPr/>
          <p:nvPr/>
        </p:nvPicPr>
        <p:blipFill>
          <a:blip r:embed="rId3">
            <a:clrChange>
              <a:clrFrom>
                <a:srgbClr val="F0EEEF"/>
              </a:clrFrom>
              <a:clrTo>
                <a:srgbClr val="F0EEE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30817" y="606287"/>
            <a:ext cx="4161183" cy="641241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12" y="0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4479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17951" y="183522"/>
            <a:ext cx="102625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Расходы районного бюджета по отраслям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2024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</a:rPr>
              <a:t>год  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</a:rPr>
              <a:t>                               </a:t>
            </a:r>
            <a:r>
              <a:rPr lang="ru-RU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тыс.руб</a:t>
            </a:r>
            <a:r>
              <a:rPr lang="ru-RU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</a:t>
            </a:r>
            <a:endParaRPr lang="ru-RU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graphicFrame>
        <p:nvGraphicFramePr>
          <p:cNvPr id="5" name="Диаграмма 4"/>
          <p:cNvGraphicFramePr/>
          <p:nvPr>
            <p:extLst>
              <p:ext uri="{D42A27DB-BD31-4B8C-83A1-F6EECF244321}">
                <p14:modId xmlns:p14="http://schemas.microsoft.com/office/powerpoint/2010/main" val="1392963831"/>
              </p:ext>
            </p:extLst>
          </p:nvPr>
        </p:nvGraphicFramePr>
        <p:xfrm>
          <a:off x="505654" y="638827"/>
          <a:ext cx="10175316" cy="602292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12" y="0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397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2589" y="91920"/>
            <a:ext cx="10515600" cy="820882"/>
          </a:xfrm>
        </p:spPr>
        <p:txBody>
          <a:bodyPr>
            <a:noAutofit/>
          </a:bodyPr>
          <a:lstStyle/>
          <a:p>
            <a:pPr algn="ctr"/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Расходы районного бюджета на реализацию</a:t>
            </a:r>
            <a:b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муниципальных программ в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2022-2024 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годах</a:t>
            </a:r>
            <a:endParaRPr lang="ru-RU" sz="2000" b="1" dirty="0">
              <a:solidFill>
                <a:schemeClr val="accent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12" y="0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Диаграмма 5"/>
          <p:cNvGraphicFramePr/>
          <p:nvPr>
            <p:extLst>
              <p:ext uri="{D42A27DB-BD31-4B8C-83A1-F6EECF244321}">
                <p14:modId xmlns:p14="http://schemas.microsoft.com/office/powerpoint/2010/main" val="3694385752"/>
              </p:ext>
            </p:extLst>
          </p:nvPr>
        </p:nvGraphicFramePr>
        <p:xfrm>
          <a:off x="273960" y="672398"/>
          <a:ext cx="11383596" cy="6056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54586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3112" y="0"/>
            <a:ext cx="1068888" cy="12776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61589" y="100025"/>
            <a:ext cx="1052185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</a:rPr>
              <a:t>Формирование комфортной городской среды</a:t>
            </a:r>
            <a:endParaRPr lang="ru-RU" sz="40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1920" y="1143542"/>
            <a:ext cx="11899392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Реализовано в рамках регионального проекта «Формирование комфортной городской среды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Verdana" panose="020B0604030504040204" pitchFamily="34" charset="0"/>
              </a:rPr>
              <a:t>»</a:t>
            </a:r>
          </a:p>
          <a:p>
            <a:endParaRPr lang="ru-RU" b="1" i="1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    Площадь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на улице Ленина, 85г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пред зданием администрации </a:t>
            </a:r>
            <a:r>
              <a:rPr lang="ru-RU" i="1" dirty="0" err="1" smtClean="0">
                <a:solidFill>
                  <a:schemeClr val="accent1">
                    <a:lumMod val="50000"/>
                  </a:schemeClr>
                </a:solidFill>
              </a:rPr>
              <a:t>Уярского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Красивый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акцент в оформлении площади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сделали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 помощью двухуровневого освещения.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Территорию украсили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светильники – высокие парковые и низкие ландшафтные.</a:t>
            </a: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Особая изюминка проекта – фотозона для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молодожёнов (две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белые сетчатые арки,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между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ними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белые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качели на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цепях), установили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новые стенды для фотографий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передовиков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и другой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информации,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также установили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парковочные столбики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из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архитектурного бетона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    А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также благоустроены две дворовые территории  ул. Ленина, д. 174 и д.176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. </a:t>
            </a:r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endParaRPr lang="ru-RU" i="1" dirty="0" smtClean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   </a:t>
            </a: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Произошло масштабное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благоустройство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центральной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части города. </a:t>
            </a:r>
            <a:endParaRPr lang="ru-RU" i="1" dirty="0" smtClean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  <a:p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Н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овые тротуары, появились стоянки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для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автотранспорта,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места для сидения, новый газон, бордюры и асфальтовое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покрытие. Напротив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здания редакции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обустроили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«карман» для остановки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маршруток. Оборудована специальная </a:t>
            </a:r>
            <a:r>
              <a:rPr lang="ru-RU" i="1" dirty="0">
                <a:solidFill>
                  <a:schemeClr val="accent1">
                    <a:lumMod val="50000"/>
                  </a:schemeClr>
                </a:solidFill>
              </a:rPr>
              <a:t>площадка для торговцев продукцией с собственных </a:t>
            </a:r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огородов.</a:t>
            </a:r>
          </a:p>
          <a:p>
            <a:endParaRPr lang="ru-RU" i="1" dirty="0">
              <a:solidFill>
                <a:schemeClr val="accent1">
                  <a:lumMod val="50000"/>
                </a:schemeClr>
              </a:solidFill>
            </a:endParaRPr>
          </a:p>
          <a:p>
            <a:r>
              <a:rPr lang="ru-RU" i="1" dirty="0" smtClean="0">
                <a:solidFill>
                  <a:schemeClr val="accent1">
                    <a:lumMod val="50000"/>
                  </a:schemeClr>
                </a:solidFill>
              </a:rPr>
              <a:t>     </a:t>
            </a:r>
            <a:endParaRPr lang="ru-RU" dirty="0">
              <a:solidFill>
                <a:schemeClr val="accent1">
                  <a:lumMod val="50000"/>
                </a:schemeClr>
              </a:solidFill>
              <a:latin typeface="Verdana" panose="020B060403050404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58368" y="430377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9473790" y="3798506"/>
            <a:ext cx="21837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8 605,0 тыс. рублей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0441" y="1884398"/>
            <a:ext cx="2950464" cy="19368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TextBox 16"/>
          <p:cNvSpPr txBox="1"/>
          <p:nvPr/>
        </p:nvSpPr>
        <p:spPr>
          <a:xfrm>
            <a:off x="9425791" y="6081946"/>
            <a:ext cx="22317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91 919,2 тыс. рублей</a:t>
            </a:r>
            <a:endParaRPr lang="ru-RU" b="1" dirty="0"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12087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27190</TotalTime>
  <Words>1102</Words>
  <Application>Microsoft Office PowerPoint</Application>
  <PresentationFormat>Широкоэкранный</PresentationFormat>
  <Paragraphs>284</Paragraphs>
  <Slides>11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20" baseType="lpstr">
      <vt:lpstr>Arial</vt:lpstr>
      <vt:lpstr>Arial Cyr</vt:lpstr>
      <vt:lpstr>Calibri</vt:lpstr>
      <vt:lpstr>Calibri Light</vt:lpstr>
      <vt:lpstr>Segoe UI</vt:lpstr>
      <vt:lpstr>Times New Roman</vt:lpstr>
      <vt:lpstr>Verdana</vt:lpstr>
      <vt:lpstr>Тема Office</vt:lpstr>
      <vt:lpstr>1_Тема Office</vt:lpstr>
      <vt:lpstr>ПУТЕВОДИТЕЛЬ</vt:lpstr>
      <vt:lpstr>Параметры исполнения районного бюджета в 2024 году</vt:lpstr>
      <vt:lpstr>Презентация PowerPoint</vt:lpstr>
      <vt:lpstr>Презентация PowerPoint</vt:lpstr>
      <vt:lpstr>Поступление налога на прибыль обеспечивается базовыми отраслями экономики района:</vt:lpstr>
      <vt:lpstr>Презентация PowerPoint</vt:lpstr>
      <vt:lpstr>Презентация PowerPoint</vt:lpstr>
      <vt:lpstr>Расходы районного бюджета на реализацию  муниципальных программ в 2022-2024 годах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 ДЛЯ ГРАЖДАН</dc:title>
  <dc:creator>User</dc:creator>
  <cp:lastModifiedBy>Пользователь</cp:lastModifiedBy>
  <cp:revision>821</cp:revision>
  <cp:lastPrinted>2023-03-22T07:28:54Z</cp:lastPrinted>
  <dcterms:created xsi:type="dcterms:W3CDTF">2017-12-18T07:02:25Z</dcterms:created>
  <dcterms:modified xsi:type="dcterms:W3CDTF">2025-04-30T02:27:11Z</dcterms:modified>
</cp:coreProperties>
</file>